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1"/>
  </p:notesMasterIdLst>
  <p:sldIdLst>
    <p:sldId id="257" r:id="rId3"/>
    <p:sldId id="265" r:id="rId4"/>
    <p:sldId id="284" r:id="rId5"/>
    <p:sldId id="287" r:id="rId6"/>
    <p:sldId id="286" r:id="rId7"/>
    <p:sldId id="283" r:id="rId8"/>
    <p:sldId id="270" r:id="rId9"/>
    <p:sldId id="273" r:id="rId10"/>
    <p:sldId id="280" r:id="rId11"/>
    <p:sldId id="277" r:id="rId12"/>
    <p:sldId id="278" r:id="rId13"/>
    <p:sldId id="271" r:id="rId14"/>
    <p:sldId id="272" r:id="rId15"/>
    <p:sldId id="274" r:id="rId16"/>
    <p:sldId id="275" r:id="rId17"/>
    <p:sldId id="276" r:id="rId18"/>
    <p:sldId id="285" r:id="rId19"/>
    <p:sldId id="279" r:id="rId20"/>
    <p:sldId id="258" r:id="rId21"/>
    <p:sldId id="267" r:id="rId22"/>
    <p:sldId id="281" r:id="rId23"/>
    <p:sldId id="282" r:id="rId24"/>
    <p:sldId id="289" r:id="rId25"/>
    <p:sldId id="288" r:id="rId26"/>
    <p:sldId id="264" r:id="rId27"/>
    <p:sldId id="260" r:id="rId28"/>
    <p:sldId id="263" r:id="rId29"/>
    <p:sldId id="26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67" autoAdjust="0"/>
  </p:normalViewPr>
  <p:slideViewPr>
    <p:cSldViewPr>
      <p:cViewPr varScale="1">
        <p:scale>
          <a:sx n="65" d="100"/>
          <a:sy n="65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1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1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09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mas\Documents\Dropbox\Documents\Documents_Kelly\My%20Consulting\Traitwise\Sharing%20Health%20Information%20Survey\Sharing-Health-Information-Analysis-2013-07-10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n-US" dirty="0"/>
              <a:t>I am willing to share my health and medical information...</a:t>
            </a:r>
          </a:p>
        </c:rich>
      </c:tx>
      <c:layout/>
    </c:title>
    <c:plotArea>
      <c:layout/>
      <c:barChart>
        <c:barDir val="col"/>
        <c:grouping val="clustered"/>
        <c:ser>
          <c:idx val="2"/>
          <c:order val="0"/>
          <c:tx>
            <c:strRef>
              <c:f>'245651 - Willing to Share'!$D$10</c:f>
              <c:strCache>
                <c:ptCount val="1"/>
                <c:pt idx="0">
                  <c:v>In some cases</c:v>
                </c:pt>
              </c:strCache>
            </c:strRef>
          </c:tx>
          <c:dLbls>
            <c:showSerName val="1"/>
          </c:dLbls>
          <c:cat>
            <c:strRef>
              <c:f>'245651 - Willing to Share'!$D$9:$D$11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'245651 - Willing to Share'!$E$5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</c:ser>
        <c:ser>
          <c:idx val="1"/>
          <c:order val="1"/>
          <c:tx>
            <c:strRef>
              <c:f>'245651 - Willing to Share'!$D$9</c:f>
              <c:strCache>
                <c:ptCount val="1"/>
                <c:pt idx="0">
                  <c:v>Yes</c:v>
                </c:pt>
              </c:strCache>
            </c:strRef>
          </c:tx>
          <c:dLbls>
            <c:showSerName val="1"/>
          </c:dLbls>
          <c:cat>
            <c:strRef>
              <c:f>'245651 - Willing to Share'!$D$9:$D$11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'245651 - Willing to Share'!$E$6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0"/>
          <c:order val="2"/>
          <c:tx>
            <c:strRef>
              <c:f>'245651 - Willing to Share'!$D$11</c:f>
              <c:strCache>
                <c:ptCount val="1"/>
                <c:pt idx="0">
                  <c:v>No</c:v>
                </c:pt>
              </c:strCache>
            </c:strRef>
          </c:tx>
          <c:dLbls>
            <c:showSerName val="1"/>
          </c:dLbls>
          <c:cat>
            <c:strRef>
              <c:f>'245651 - Willing to Share'!$D$9:$D$11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'245651 - Willing to Share'!$E$4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axId val="50921856"/>
        <c:axId val="52584832"/>
      </c:barChart>
      <c:catAx>
        <c:axId val="50921856"/>
        <c:scaling>
          <c:orientation val="minMax"/>
        </c:scaling>
        <c:axPos val="b"/>
        <c:numFmt formatCode="General" sourceLinked="1"/>
        <c:majorTickMark val="none"/>
        <c:tickLblPos val="none"/>
        <c:crossAx val="52584832"/>
        <c:crosses val="autoZero"/>
        <c:auto val="1"/>
        <c:lblAlgn val="ctr"/>
        <c:lblOffset val="100"/>
      </c:catAx>
      <c:valAx>
        <c:axId val="5258483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  <c:layout/>
        </c:title>
        <c:numFmt formatCode="General" sourceLinked="1"/>
        <c:tickLblPos val="nextTo"/>
        <c:crossAx val="5092185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200"/>
              <a:t>Under the right circumstances, I would be willing to share the following health and medical information...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'245051 - Data Types'!$B$1:$K$1</c:f>
              <c:strCache>
                <c:ptCount val="10"/>
                <c:pt idx="0">
                  <c:v>Diet</c:v>
                </c:pt>
                <c:pt idx="1">
                  <c:v>Exercise</c:v>
                </c:pt>
                <c:pt idx="2">
                  <c:v>Traits (for example, eye color)</c:v>
                </c:pt>
                <c:pt idx="3">
                  <c:v>Diseases and conditions</c:v>
                </c:pt>
                <c:pt idx="4">
                  <c:v>Genomic data</c:v>
                </c:pt>
                <c:pt idx="5">
                  <c:v>Fitness tracking information (Fitbit, wireless scale, etc.)</c:v>
                </c:pt>
                <c:pt idx="6">
                  <c:v>Medications</c:v>
                </c:pt>
                <c:pt idx="7">
                  <c:v>Environmental factors</c:v>
                </c:pt>
                <c:pt idx="8">
                  <c:v>Electronic medical records</c:v>
                </c:pt>
                <c:pt idx="9">
                  <c:v>Other</c:v>
                </c:pt>
              </c:strCache>
            </c:strRef>
          </c:cat>
          <c:val>
            <c:numRef>
              <c:f>'245051 - Data Types'!$B$2:$K$2</c:f>
              <c:numCache>
                <c:formatCode>0%</c:formatCode>
                <c:ptCount val="10"/>
                <c:pt idx="0">
                  <c:v>0.87735849056603865</c:v>
                </c:pt>
                <c:pt idx="1">
                  <c:v>0.87735849056603865</c:v>
                </c:pt>
                <c:pt idx="2">
                  <c:v>0.8490566037735866</c:v>
                </c:pt>
                <c:pt idx="3">
                  <c:v>0.81132075471698117</c:v>
                </c:pt>
                <c:pt idx="4">
                  <c:v>0.80188679245283023</c:v>
                </c:pt>
                <c:pt idx="5">
                  <c:v>0.80188679245283023</c:v>
                </c:pt>
                <c:pt idx="6">
                  <c:v>0.79245283018867962</c:v>
                </c:pt>
                <c:pt idx="7">
                  <c:v>0.78301886792452835</c:v>
                </c:pt>
                <c:pt idx="8">
                  <c:v>0.71698113207547376</c:v>
                </c:pt>
                <c:pt idx="9">
                  <c:v>0.27358490566037807</c:v>
                </c:pt>
              </c:numCache>
            </c:numRef>
          </c:val>
        </c:ser>
        <c:axId val="60006784"/>
        <c:axId val="60022144"/>
      </c:barChart>
      <c:scatterChart>
        <c:scatterStyle val="lineMarker"/>
        <c:ser>
          <c:idx val="1"/>
          <c:order val="1"/>
          <c:tx>
            <c:strRef>
              <c:f>'245051 - Data Types'!$N$2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'245051 - Data Types'!$M$3:$M$4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xVal>
          <c:yVal>
            <c:numRef>
              <c:f>'245051 - Data Types'!$N$3:$N$4</c:f>
              <c:numCache>
                <c:formatCode>0%</c:formatCode>
                <c:ptCount val="2"/>
                <c:pt idx="0">
                  <c:v>0.7584905660377359</c:v>
                </c:pt>
                <c:pt idx="1">
                  <c:v>0.7584905660377359</c:v>
                </c:pt>
              </c:numCache>
            </c:numRef>
          </c:yVal>
        </c:ser>
        <c:axId val="63021056"/>
        <c:axId val="63009536"/>
      </c:scatterChart>
      <c:catAx>
        <c:axId val="60006784"/>
        <c:scaling>
          <c:orientation val="minMax"/>
        </c:scaling>
        <c:axPos val="b"/>
        <c:numFmt formatCode="General" sourceLinked="1"/>
        <c:majorTickMark val="none"/>
        <c:tickLblPos val="nextTo"/>
        <c:crossAx val="60022144"/>
        <c:crosses val="autoZero"/>
        <c:auto val="1"/>
        <c:lblAlgn val="ctr"/>
        <c:lblOffset val="100"/>
      </c:catAx>
      <c:valAx>
        <c:axId val="6002214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60006784"/>
        <c:crosses val="autoZero"/>
        <c:crossBetween val="between"/>
      </c:valAx>
      <c:valAx>
        <c:axId val="63009536"/>
        <c:scaling>
          <c:orientation val="minMax"/>
        </c:scaling>
        <c:delete val="1"/>
        <c:axPos val="r"/>
        <c:numFmt formatCode="0%" sourceLinked="1"/>
        <c:tickLblPos val="none"/>
        <c:crossAx val="63021056"/>
        <c:crosses val="max"/>
        <c:crossBetween val="midCat"/>
      </c:valAx>
      <c:valAx>
        <c:axId val="63021056"/>
        <c:scaling>
          <c:orientation val="minMax"/>
        </c:scaling>
        <c:delete val="1"/>
        <c:axPos val="t"/>
        <c:numFmt formatCode="General" sourceLinked="1"/>
        <c:tickLblPos val="none"/>
        <c:crossAx val="63009536"/>
        <c:crosses val="max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8996805823800365"/>
          <c:y val="0.41060772165384207"/>
          <c:w val="0.19650101520328817"/>
          <c:h val="5.4672451657828747E-2"/>
        </c:manualLayout>
      </c:layout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title>
      <c:tx>
        <c:rich>
          <a:bodyPr/>
          <a:lstStyle/>
          <a:p>
            <a:pPr>
              <a:defRPr/>
            </a:pPr>
            <a:r>
              <a:rPr lang="en-US"/>
              <a:t>Number of Tracking Devices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</c:spPr>
          <c:cat>
            <c:strRef>
              <c:f>'245251 - Tracking Devices'!$N$21:$S$21</c:f>
              <c:strCache>
                <c:ptCount val="6"/>
                <c:pt idx="0">
                  <c:v>0 devices</c:v>
                </c:pt>
                <c:pt idx="1">
                  <c:v>1 device</c:v>
                </c:pt>
                <c:pt idx="2">
                  <c:v>2 devices</c:v>
                </c:pt>
                <c:pt idx="3">
                  <c:v>3 devices</c:v>
                </c:pt>
                <c:pt idx="4">
                  <c:v>4 devices</c:v>
                </c:pt>
                <c:pt idx="5">
                  <c:v>5 devices</c:v>
                </c:pt>
              </c:strCache>
            </c:strRef>
          </c:cat>
          <c:val>
            <c:numRef>
              <c:f>'245251 - Tracking Devices'!$N$22:$S$22</c:f>
              <c:numCache>
                <c:formatCode>0%</c:formatCode>
                <c:ptCount val="6"/>
                <c:pt idx="0">
                  <c:v>0.35922330097087452</c:v>
                </c:pt>
                <c:pt idx="1">
                  <c:v>0.31067961165048608</c:v>
                </c:pt>
                <c:pt idx="2">
                  <c:v>0.16504854368932073</c:v>
                </c:pt>
                <c:pt idx="3">
                  <c:v>9.7087378640776698E-2</c:v>
                </c:pt>
                <c:pt idx="4">
                  <c:v>4.8543689320388383E-2</c:v>
                </c:pt>
                <c:pt idx="5">
                  <c:v>1.941747572815539E-2</c:v>
                </c:pt>
              </c:numCache>
            </c:numRef>
          </c:val>
        </c:ser>
        <c:axId val="63528320"/>
        <c:axId val="63875328"/>
      </c:barChart>
      <c:scatterChart>
        <c:scatterStyle val="lineMarker"/>
        <c:ser>
          <c:idx val="1"/>
          <c:order val="1"/>
          <c:tx>
            <c:strRef>
              <c:f>'245251 - Tracking Devices'!$N$24</c:f>
              <c:strCache>
                <c:ptCount val="1"/>
                <c:pt idx="0">
                  <c:v>Pct respondents with one or more tracking devices (64%)</c:v>
                </c:pt>
              </c:strCache>
            </c:strRef>
          </c:tx>
          <c:marker>
            <c:symbol val="none"/>
          </c:marker>
          <c:xVal>
            <c:numRef>
              <c:f>'245251 - Tracking Devices'!$N$26:$N$30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</c:numCache>
            </c:numRef>
          </c:xVal>
          <c:yVal>
            <c:numRef>
              <c:f>'245251 - Tracking Devices'!$O$26:$O$30</c:f>
              <c:numCache>
                <c:formatCode>0%</c:formatCode>
                <c:ptCount val="5"/>
                <c:pt idx="0">
                  <c:v>0.64077669902912771</c:v>
                </c:pt>
                <c:pt idx="1">
                  <c:v>0.64077669902912771</c:v>
                </c:pt>
                <c:pt idx="2">
                  <c:v>0.64077669902912771</c:v>
                </c:pt>
                <c:pt idx="3">
                  <c:v>0.64077669902912771</c:v>
                </c:pt>
                <c:pt idx="4">
                  <c:v>0.64077669902912771</c:v>
                </c:pt>
              </c:numCache>
            </c:numRef>
          </c:yVal>
        </c:ser>
        <c:axId val="64160896"/>
        <c:axId val="63890176"/>
      </c:scatterChart>
      <c:catAx>
        <c:axId val="63528320"/>
        <c:scaling>
          <c:orientation val="minMax"/>
        </c:scaling>
        <c:axPos val="b"/>
        <c:numFmt formatCode="General" sourceLinked="1"/>
        <c:majorTickMark val="none"/>
        <c:tickLblPos val="nextTo"/>
        <c:crossAx val="63875328"/>
        <c:crosses val="autoZero"/>
        <c:auto val="1"/>
        <c:lblAlgn val="ctr"/>
        <c:lblOffset val="100"/>
      </c:catAx>
      <c:valAx>
        <c:axId val="6387532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b="1" i="0" baseline="0">
                <a:solidFill>
                  <a:schemeClr val="tx2"/>
                </a:solidFill>
              </a:defRPr>
            </a:pPr>
            <a:endParaRPr lang="en-US"/>
          </a:p>
        </c:txPr>
        <c:crossAx val="63528320"/>
        <c:crosses val="autoZero"/>
        <c:crossBetween val="between"/>
      </c:valAx>
      <c:valAx>
        <c:axId val="63890176"/>
        <c:scaling>
          <c:orientation val="minMax"/>
        </c:scaling>
        <c:axPos val="r"/>
        <c:numFmt formatCode="0%" sourceLinked="1"/>
        <c:tickLblPos val="nextTo"/>
        <c:crossAx val="64160896"/>
        <c:crosses val="max"/>
        <c:crossBetween val="midCat"/>
      </c:valAx>
      <c:valAx>
        <c:axId val="64160896"/>
        <c:scaling>
          <c:orientation val="minMax"/>
        </c:scaling>
        <c:delete val="1"/>
        <c:axPos val="t"/>
        <c:numFmt formatCode="General" sourceLinked="1"/>
        <c:tickLblPos val="none"/>
        <c:crossAx val="63890176"/>
        <c:crosses val="max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6051377952755908"/>
          <c:y val="0.20538495188101491"/>
          <c:w val="0.32281955380577543"/>
          <c:h val="0.19559601924759404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I am willing to let researchers use my information if it is irreversibly anonymized...</a:t>
            </a:r>
          </a:p>
        </c:rich>
      </c:tx>
      <c:layout/>
    </c:title>
    <c:plotArea>
      <c:layout/>
      <c:barChart>
        <c:barDir val="col"/>
        <c:grouping val="clustered"/>
        <c:ser>
          <c:idx val="1"/>
          <c:order val="0"/>
          <c:tx>
            <c:strRef>
              <c:f>'245631 - Share Irreversible'!$D$9</c:f>
              <c:strCache>
                <c:ptCount val="1"/>
                <c:pt idx="0">
                  <c:v>Yes</c:v>
                </c:pt>
              </c:strCache>
            </c:strRef>
          </c:tx>
          <c:dLbls>
            <c:showSerName val="1"/>
          </c:dLbls>
          <c:cat>
            <c:strRef>
              <c:f>'245631 - Share Irreversible'!$D$9:$D$11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'245631 - Share Irreversible'!$E$6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</c:ser>
        <c:ser>
          <c:idx val="2"/>
          <c:order val="1"/>
          <c:tx>
            <c:strRef>
              <c:f>'245631 - Share Irreversible'!$D$10</c:f>
              <c:strCache>
                <c:ptCount val="1"/>
                <c:pt idx="0">
                  <c:v>In some cases</c:v>
                </c:pt>
              </c:strCache>
            </c:strRef>
          </c:tx>
          <c:dLbls>
            <c:showSerName val="1"/>
          </c:dLbls>
          <c:cat>
            <c:strRef>
              <c:f>'245631 - Share Irreversible'!$D$9:$D$11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'245631 - Share Irreversible'!$E$5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ser>
          <c:idx val="0"/>
          <c:order val="2"/>
          <c:tx>
            <c:strRef>
              <c:f>'245631 - Share Irreversible'!$D$11</c:f>
              <c:strCache>
                <c:ptCount val="1"/>
                <c:pt idx="0">
                  <c:v>No</c:v>
                </c:pt>
              </c:strCache>
            </c:strRef>
          </c:tx>
          <c:dLbls>
            <c:showSerName val="1"/>
          </c:dLbls>
          <c:cat>
            <c:strRef>
              <c:f>'245631 - Share Irreversible'!$D$9:$D$11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'245631 - Share Irreversible'!$E$4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axId val="64359040"/>
        <c:axId val="64393216"/>
      </c:barChart>
      <c:catAx>
        <c:axId val="64359040"/>
        <c:scaling>
          <c:orientation val="minMax"/>
        </c:scaling>
        <c:axPos val="b"/>
        <c:numFmt formatCode="General" sourceLinked="1"/>
        <c:majorTickMark val="none"/>
        <c:tickLblPos val="none"/>
        <c:crossAx val="64393216"/>
        <c:crosses val="autoZero"/>
        <c:auto val="1"/>
        <c:lblAlgn val="ctr"/>
        <c:lblOffset val="100"/>
      </c:catAx>
      <c:valAx>
        <c:axId val="6439321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  <c:layout/>
        </c:title>
        <c:numFmt formatCode="General" sourceLinked="1"/>
        <c:tickLblPos val="nextTo"/>
        <c:crossAx val="64359040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title>
      <c:tx>
        <c:rich>
          <a:bodyPr/>
          <a:lstStyle/>
          <a:p>
            <a:pPr>
              <a:defRPr/>
            </a:pPr>
            <a:r>
              <a:rPr lang="en-US"/>
              <a:t>I would share my health and medical information even if it were not anonymized...</a:t>
            </a:r>
          </a:p>
        </c:rich>
      </c:tx>
      <c:layout/>
    </c:title>
    <c:plotArea>
      <c:layout/>
      <c:barChart>
        <c:barDir val="col"/>
        <c:grouping val="clustered"/>
        <c:ser>
          <c:idx val="2"/>
          <c:order val="0"/>
          <c:tx>
            <c:strRef>
              <c:f>'245671 - Share Indentified Info'!$D$10</c:f>
              <c:strCache>
                <c:ptCount val="1"/>
                <c:pt idx="0">
                  <c:v>In some cases</c:v>
                </c:pt>
              </c:strCache>
            </c:strRef>
          </c:tx>
          <c:dLbls>
            <c:showSerName val="1"/>
          </c:dLbls>
          <c:cat>
            <c:strRef>
              <c:f>'245671 - Share Indentified Info'!$D$9:$D$11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'245671 - Share Indentified Info'!$E$5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</c:ser>
        <c:ser>
          <c:idx val="0"/>
          <c:order val="1"/>
          <c:tx>
            <c:strRef>
              <c:f>'245671 - Share Indentified Info'!$D$11</c:f>
              <c:strCache>
                <c:ptCount val="1"/>
                <c:pt idx="0">
                  <c:v>No</c:v>
                </c:pt>
              </c:strCache>
            </c:strRef>
          </c:tx>
          <c:dLbls>
            <c:showSerName val="1"/>
          </c:dLbls>
          <c:cat>
            <c:strRef>
              <c:f>'245671 - Share Indentified Info'!$D$9:$D$11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'245671 - Share Indentified Info'!$E$4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ser>
          <c:idx val="1"/>
          <c:order val="2"/>
          <c:tx>
            <c:strRef>
              <c:f>'245671 - Share Indentified Info'!$D$9</c:f>
              <c:strCache>
                <c:ptCount val="1"/>
                <c:pt idx="0">
                  <c:v>Yes</c:v>
                </c:pt>
              </c:strCache>
            </c:strRef>
          </c:tx>
          <c:dLbls>
            <c:showSerName val="1"/>
          </c:dLbls>
          <c:cat>
            <c:strRef>
              <c:f>'245671 - Share Indentified Info'!$D$9:$D$11</c:f>
              <c:strCache>
                <c:ptCount val="3"/>
                <c:pt idx="0">
                  <c:v>Yes</c:v>
                </c:pt>
                <c:pt idx="1">
                  <c:v>In some cases</c:v>
                </c:pt>
                <c:pt idx="2">
                  <c:v>No</c:v>
                </c:pt>
              </c:strCache>
            </c:strRef>
          </c:cat>
          <c:val>
            <c:numRef>
              <c:f>'245671 - Share Indentified Info'!$E$6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</c:ser>
        <c:axId val="64562304"/>
        <c:axId val="64563840"/>
      </c:barChart>
      <c:catAx>
        <c:axId val="64562304"/>
        <c:scaling>
          <c:orientation val="minMax"/>
        </c:scaling>
        <c:axPos val="b"/>
        <c:numFmt formatCode="General" sourceLinked="1"/>
        <c:majorTickMark val="none"/>
        <c:tickLblPos val="none"/>
        <c:crossAx val="64563840"/>
        <c:crosses val="autoZero"/>
        <c:auto val="1"/>
        <c:lblAlgn val="ctr"/>
        <c:lblOffset val="100"/>
      </c:catAx>
      <c:valAx>
        <c:axId val="6456384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  <c:layout/>
        </c:title>
        <c:numFmt formatCode="General" sourceLinked="1"/>
        <c:tickLblPos val="nextTo"/>
        <c:crossAx val="64562304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/>
              <a:t>Based on the information I share, I would like to know...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'246051 - Want to Know'!$B$1:$H$1</c:f>
              <c:strCache>
                <c:ptCount val="7"/>
                <c:pt idx="0">
                  <c:v>Actionable things I can do to improve my health</c:v>
                </c:pt>
                <c:pt idx="1">
                  <c:v>My likelihood to develop a disease</c:v>
                </c:pt>
                <c:pt idx="2">
                  <c:v>What others like me are doing to stay healthy</c:v>
                </c:pt>
                <c:pt idx="3">
                  <c:v>My current state of health</c:v>
                </c:pt>
                <c:pt idx="4">
                  <c:v>My health relative to peers or others</c:v>
                </c:pt>
                <c:pt idx="5">
                  <c:v>How my health my affect my children</c:v>
                </c:pt>
                <c:pt idx="6">
                  <c:v>Other</c:v>
                </c:pt>
              </c:strCache>
            </c:strRef>
          </c:cat>
          <c:val>
            <c:numRef>
              <c:f>'246051 - Want to Know'!$B$2:$H$2</c:f>
              <c:numCache>
                <c:formatCode>0%</c:formatCode>
                <c:ptCount val="7"/>
                <c:pt idx="0">
                  <c:v>0.9263157894736842</c:v>
                </c:pt>
                <c:pt idx="1">
                  <c:v>0.86315789473684212</c:v>
                </c:pt>
                <c:pt idx="2">
                  <c:v>0.8210526315789477</c:v>
                </c:pt>
                <c:pt idx="3">
                  <c:v>0.81052631578947354</c:v>
                </c:pt>
                <c:pt idx="4">
                  <c:v>0.70526315789473659</c:v>
                </c:pt>
                <c:pt idx="5">
                  <c:v>0.62105263157894763</c:v>
                </c:pt>
                <c:pt idx="6">
                  <c:v>0.16842105263157892</c:v>
                </c:pt>
              </c:numCache>
            </c:numRef>
          </c:val>
        </c:ser>
        <c:axId val="64720896"/>
        <c:axId val="64722432"/>
      </c:barChart>
      <c:catAx>
        <c:axId val="64720896"/>
        <c:scaling>
          <c:orientation val="minMax"/>
        </c:scaling>
        <c:axPos val="b"/>
        <c:tickLblPos val="nextTo"/>
        <c:crossAx val="64722432"/>
        <c:crosses val="autoZero"/>
        <c:auto val="1"/>
        <c:lblAlgn val="ctr"/>
        <c:lblOffset val="100"/>
      </c:catAx>
      <c:valAx>
        <c:axId val="64722432"/>
        <c:scaling>
          <c:orientation val="minMax"/>
        </c:scaling>
        <c:axPos val="l"/>
        <c:majorGridlines/>
        <c:numFmt formatCode="0%" sourceLinked="1"/>
        <c:tickLblPos val="nextTo"/>
        <c:crossAx val="64720896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/>
              <a:t>I am motivated to share my health information for the following reasons...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'245411 - Motivation'!$B$1:$H$1</c:f>
              <c:strCache>
                <c:ptCount val="7"/>
                <c:pt idx="0">
                  <c:v>Make new health discoveries</c:v>
                </c:pt>
                <c:pt idx="1">
                  <c:v>Learn more about personal health risks</c:v>
                </c:pt>
                <c:pt idx="2">
                  <c:v>Desire to change current system</c:v>
                </c:pt>
                <c:pt idx="3">
                  <c:v>Health condition</c:v>
                </c:pt>
                <c:pt idx="4">
                  <c:v>Learn more about my ancestry</c:v>
                </c:pt>
                <c:pt idx="5">
                  <c:v>Want something in return</c:v>
                </c:pt>
                <c:pt idx="6">
                  <c:v>Bragging rights</c:v>
                </c:pt>
              </c:strCache>
            </c:strRef>
          </c:cat>
          <c:val>
            <c:numRef>
              <c:f>'245411 - Motivation'!$B$2:$H$2</c:f>
              <c:numCache>
                <c:formatCode>0%</c:formatCode>
                <c:ptCount val="7"/>
                <c:pt idx="0">
                  <c:v>0.88297872340425532</c:v>
                </c:pt>
                <c:pt idx="1">
                  <c:v>0.81914893617021411</c:v>
                </c:pt>
                <c:pt idx="2">
                  <c:v>0.73404255319149103</c:v>
                </c:pt>
                <c:pt idx="3">
                  <c:v>0.65957446808510778</c:v>
                </c:pt>
                <c:pt idx="4">
                  <c:v>0.30851063829787367</c:v>
                </c:pt>
                <c:pt idx="5">
                  <c:v>0.14893617021276631</c:v>
                </c:pt>
                <c:pt idx="6">
                  <c:v>0.10638297872340426</c:v>
                </c:pt>
              </c:numCache>
            </c:numRef>
          </c:val>
        </c:ser>
        <c:axId val="69080192"/>
        <c:axId val="69084288"/>
      </c:barChart>
      <c:catAx>
        <c:axId val="69080192"/>
        <c:scaling>
          <c:orientation val="minMax"/>
        </c:scaling>
        <c:axPos val="b"/>
        <c:tickLblPos val="nextTo"/>
        <c:crossAx val="69084288"/>
        <c:crosses val="autoZero"/>
        <c:auto val="1"/>
        <c:lblAlgn val="ctr"/>
        <c:lblOffset val="100"/>
      </c:catAx>
      <c:valAx>
        <c:axId val="69084288"/>
        <c:scaling>
          <c:orientation val="minMax"/>
        </c:scaling>
        <c:axPos val="l"/>
        <c:majorGridlines/>
        <c:numFmt formatCode="0%" sourceLinked="1"/>
        <c:tickLblPos val="nextTo"/>
        <c:crossAx val="69080192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200"/>
              <a:t>For research purposes, I believe that access to anonymized medical data should be controlled by…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'245691 - Access Control'!$B$1:$H$1</c:f>
              <c:strCache>
                <c:ptCount val="7"/>
                <c:pt idx="0">
                  <c:v>Myself</c:v>
                </c:pt>
                <c:pt idx="1">
                  <c:v>Non-profit organizations</c:v>
                </c:pt>
                <c:pt idx="2">
                  <c:v>Universities and academic institutions</c:v>
                </c:pt>
                <c:pt idx="3">
                  <c:v>National databanks</c:v>
                </c:pt>
                <c:pt idx="4">
                  <c:v>Government</c:v>
                </c:pt>
                <c:pt idx="5">
                  <c:v>For-profit companies</c:v>
                </c:pt>
                <c:pt idx="6">
                  <c:v>Insurance companies</c:v>
                </c:pt>
              </c:strCache>
            </c:strRef>
          </c:cat>
          <c:val>
            <c:numRef>
              <c:f>'245691 - Access Control'!$B$2:$H$2</c:f>
              <c:numCache>
                <c:formatCode>0%</c:formatCode>
                <c:ptCount val="7"/>
                <c:pt idx="0">
                  <c:v>0.69158878504672716</c:v>
                </c:pt>
                <c:pt idx="1">
                  <c:v>0.44859813084112077</c:v>
                </c:pt>
                <c:pt idx="2">
                  <c:v>0.38317757009345904</c:v>
                </c:pt>
                <c:pt idx="3">
                  <c:v>0.33644859813084294</c:v>
                </c:pt>
                <c:pt idx="4">
                  <c:v>0.25233644859813004</c:v>
                </c:pt>
                <c:pt idx="5">
                  <c:v>5.6074766355140193E-2</c:v>
                </c:pt>
                <c:pt idx="6">
                  <c:v>2.8037383177570194E-2</c:v>
                </c:pt>
              </c:numCache>
            </c:numRef>
          </c:val>
        </c:ser>
        <c:axId val="69109248"/>
        <c:axId val="69759744"/>
      </c:barChart>
      <c:catAx>
        <c:axId val="69109248"/>
        <c:scaling>
          <c:orientation val="minMax"/>
        </c:scaling>
        <c:axPos val="b"/>
        <c:numFmt formatCode="General" sourceLinked="1"/>
        <c:majorTickMark val="none"/>
        <c:tickLblPos val="nextTo"/>
        <c:crossAx val="69759744"/>
        <c:crosses val="autoZero"/>
        <c:auto val="1"/>
        <c:lblAlgn val="ctr"/>
        <c:lblOffset val="100"/>
      </c:catAx>
      <c:valAx>
        <c:axId val="6975974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69109248"/>
        <c:crosses val="autoZero"/>
        <c:crossBetween val="between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/>
              <a:t>I believe the barriers that prevent people from sharing genomic and medical data for research are...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'245801 - Sharing Barriers'!$B$1:$F$1</c:f>
              <c:strCache>
                <c:ptCount val="5"/>
                <c:pt idx="0">
                  <c:v>Privacy concerns</c:v>
                </c:pt>
                <c:pt idx="1">
                  <c:v>Lack of awareness of value of data contribution</c:v>
                </c:pt>
                <c:pt idx="2">
                  <c:v>Concern about data being used for profit</c:v>
                </c:pt>
                <c:pt idx="3">
                  <c:v>No easy way to share data</c:v>
                </c:pt>
                <c:pt idx="4">
                  <c:v>Other</c:v>
                </c:pt>
              </c:strCache>
            </c:strRef>
          </c:cat>
          <c:val>
            <c:numRef>
              <c:f>'245801 - Sharing Barriers'!$B$2:$F$2</c:f>
              <c:numCache>
                <c:formatCode>0%</c:formatCode>
                <c:ptCount val="5"/>
                <c:pt idx="0">
                  <c:v>0.84761904761904905</c:v>
                </c:pt>
                <c:pt idx="1">
                  <c:v>0.77142857142857424</c:v>
                </c:pt>
                <c:pt idx="2">
                  <c:v>0.58095238095237856</c:v>
                </c:pt>
                <c:pt idx="3">
                  <c:v>0.44761904761904781</c:v>
                </c:pt>
                <c:pt idx="4">
                  <c:v>0.13333333333333341</c:v>
                </c:pt>
              </c:numCache>
            </c:numRef>
          </c:val>
        </c:ser>
        <c:axId val="78299904"/>
        <c:axId val="78301824"/>
      </c:barChart>
      <c:catAx>
        <c:axId val="78299904"/>
        <c:scaling>
          <c:orientation val="minMax"/>
        </c:scaling>
        <c:axPos val="b"/>
        <c:tickLblPos val="nextTo"/>
        <c:crossAx val="78301824"/>
        <c:crosses val="autoZero"/>
        <c:auto val="1"/>
        <c:lblAlgn val="ctr"/>
        <c:lblOffset val="100"/>
      </c:catAx>
      <c:valAx>
        <c:axId val="78301824"/>
        <c:scaling>
          <c:orientation val="minMax"/>
        </c:scaling>
        <c:axPos val="l"/>
        <c:majorGridlines/>
        <c:numFmt formatCode="0%" sourceLinked="1"/>
        <c:tickLblPos val="nextTo"/>
        <c:crossAx val="78299904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/>
              <a:t>My concern with sharing my genomic data is...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'245941 - Concerns About Sharing'!$B$1:$F$1</c:f>
              <c:strCache>
                <c:ptCount val="5"/>
                <c:pt idx="0">
                  <c:v>Insurance discrimination</c:v>
                </c:pt>
                <c:pt idx="1">
                  <c:v>Personal or family privacy</c:v>
                </c:pt>
                <c:pt idx="2">
                  <c:v>Employment discrimination</c:v>
                </c:pt>
                <c:pt idx="3">
                  <c:v>Racial discrimination</c:v>
                </c:pt>
                <c:pt idx="4">
                  <c:v>Other</c:v>
                </c:pt>
              </c:strCache>
            </c:strRef>
          </c:cat>
          <c:val>
            <c:numRef>
              <c:f>'245941 - Concerns About Sharing'!$B$2:$F$2</c:f>
              <c:numCache>
                <c:formatCode>0%</c:formatCode>
                <c:ptCount val="5"/>
                <c:pt idx="0">
                  <c:v>0.66981132075471694</c:v>
                </c:pt>
                <c:pt idx="1">
                  <c:v>0.4339622641509448</c:v>
                </c:pt>
                <c:pt idx="2">
                  <c:v>0.39622641509434092</c:v>
                </c:pt>
                <c:pt idx="3">
                  <c:v>0.11320754716981132</c:v>
                </c:pt>
                <c:pt idx="4">
                  <c:v>0.19811320754717032</c:v>
                </c:pt>
              </c:numCache>
            </c:numRef>
          </c:val>
        </c:ser>
        <c:axId val="83076608"/>
        <c:axId val="83123200"/>
      </c:barChart>
      <c:catAx>
        <c:axId val="83076608"/>
        <c:scaling>
          <c:orientation val="minMax"/>
        </c:scaling>
        <c:axPos val="b"/>
        <c:tickLblPos val="nextTo"/>
        <c:crossAx val="83123200"/>
        <c:crosses val="autoZero"/>
        <c:auto val="1"/>
        <c:lblAlgn val="ctr"/>
        <c:lblOffset val="100"/>
      </c:catAx>
      <c:valAx>
        <c:axId val="83123200"/>
        <c:scaling>
          <c:orientation val="minMax"/>
        </c:scaling>
        <c:axPos val="l"/>
        <c:majorGridlines/>
        <c:numFmt formatCode="0%" sourceLinked="1"/>
        <c:tickLblPos val="nextTo"/>
        <c:crossAx val="83076608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200"/>
              <a:t>I would be more likely to share my health and medical information if I received personalized recommendations based on discoveries made from my data...</a:t>
            </a:r>
          </a:p>
        </c:rich>
      </c:tx>
      <c:layout/>
    </c:title>
    <c:plotArea>
      <c:layout/>
      <c:areaChart>
        <c:grouping val="standard"/>
        <c:ser>
          <c:idx val="1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cat>
            <c:strRef>
              <c:f>'245761 - Share with Feedback'!$J$3:$J$7</c:f>
              <c:strCache>
                <c:ptCount val="5"/>
                <c:pt idx="0">
                  <c:v>Less likely</c:v>
                </c:pt>
                <c:pt idx="4">
                  <c:v>More likely</c:v>
                </c:pt>
              </c:strCache>
            </c:strRef>
          </c:cat>
          <c:val>
            <c:numRef>
              <c:f>'245761 - Share with Feedback'!$I$3:$I$7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16</c:v>
                </c:pt>
                <c:pt idx="3">
                  <c:v>26</c:v>
                </c:pt>
                <c:pt idx="4">
                  <c:v>56</c:v>
                </c:pt>
              </c:numCache>
            </c:numRef>
          </c:val>
        </c:ser>
        <c:axId val="140019584"/>
        <c:axId val="140021120"/>
      </c:areaChart>
      <c:catAx>
        <c:axId val="140019584"/>
        <c:scaling>
          <c:orientation val="minMax"/>
        </c:scaling>
        <c:axPos val="b"/>
        <c:majorTickMark val="none"/>
        <c:tickLblPos val="nextTo"/>
        <c:crossAx val="140021120"/>
        <c:crosses val="autoZero"/>
        <c:auto val="1"/>
        <c:lblAlgn val="ctr"/>
        <c:lblOffset val="100"/>
      </c:catAx>
      <c:valAx>
        <c:axId val="140021120"/>
        <c:scaling>
          <c:orientation val="minMax"/>
        </c:scaling>
        <c:delete val="1"/>
        <c:axPos val="l"/>
        <c:numFmt formatCode="General" sourceLinked="1"/>
        <c:tickLblPos val="none"/>
        <c:crossAx val="140019584"/>
        <c:crosses val="autoZero"/>
        <c:crossBetween val="midCat"/>
      </c:valAx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/>
              <a:t>After uploading my health and medical information, I would pay one of the following to review my data and provide recommendations...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'246161 - Pay to Review'!$B$1:$E$1</c:f>
              <c:strCache>
                <c:ptCount val="4"/>
                <c:pt idx="0">
                  <c:v>Non-profit organization with recommendations based on scientifically validated algorithms</c:v>
                </c:pt>
                <c:pt idx="1">
                  <c:v>Physician or healthcare provider</c:v>
                </c:pt>
                <c:pt idx="2">
                  <c:v>Genetic counselor</c:v>
                </c:pt>
                <c:pt idx="3">
                  <c:v>For-profit company with recommendations based on scientifically validated algorithms</c:v>
                </c:pt>
              </c:strCache>
            </c:strRef>
          </c:cat>
          <c:val>
            <c:numRef>
              <c:f>'246161 - Pay to Review'!$B$2:$E$2</c:f>
              <c:numCache>
                <c:formatCode>0%</c:formatCode>
                <c:ptCount val="4"/>
                <c:pt idx="0">
                  <c:v>0.63106796116504849</c:v>
                </c:pt>
                <c:pt idx="1">
                  <c:v>0.59223300970873605</c:v>
                </c:pt>
                <c:pt idx="2">
                  <c:v>0.52427184466019583</c:v>
                </c:pt>
                <c:pt idx="3">
                  <c:v>0.39805825242718446</c:v>
                </c:pt>
              </c:numCache>
            </c:numRef>
          </c:val>
        </c:ser>
        <c:axId val="104045952"/>
        <c:axId val="104601472"/>
      </c:barChart>
      <c:catAx>
        <c:axId val="104045952"/>
        <c:scaling>
          <c:orientation val="minMax"/>
        </c:scaling>
        <c:axPos val="b"/>
        <c:tickLblPos val="nextTo"/>
        <c:crossAx val="104601472"/>
        <c:crosses val="autoZero"/>
        <c:auto val="1"/>
        <c:lblAlgn val="ctr"/>
        <c:lblOffset val="100"/>
      </c:catAx>
      <c:valAx>
        <c:axId val="104601472"/>
        <c:scaling>
          <c:orientation val="minMax"/>
        </c:scaling>
        <c:axPos val="l"/>
        <c:majorGridlines/>
        <c:numFmt formatCode="0%" sourceLinked="1"/>
        <c:tickLblPos val="nextTo"/>
        <c:crossAx val="104045952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The highest degree or level of school I have completed is…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'689 - Education'!$E$14:$E$20</c:f>
              <c:strCache>
                <c:ptCount val="7"/>
                <c:pt idx="0">
                  <c:v>12th grade, no diploma</c:v>
                </c:pt>
                <c:pt idx="1">
                  <c:v>1 or more years of college, no degree</c:v>
                </c:pt>
                <c:pt idx="2">
                  <c:v>Associate degree (for example: AA, AS)</c:v>
                </c:pt>
                <c:pt idx="3">
                  <c:v>Bachelor's degree (for example: BA, AB, BS)</c:v>
                </c:pt>
                <c:pt idx="4">
                  <c:v>Master's degree (for example: MA, MS, MEng, MEd, MSW, MBA)</c:v>
                </c:pt>
                <c:pt idx="5">
                  <c:v>Doctorate degree (for example: PhD, EdD)</c:v>
                </c:pt>
                <c:pt idx="6">
                  <c:v>Professional degree (for example: MD, DDS, DVM, LLB, JD)</c:v>
                </c:pt>
              </c:strCache>
            </c:strRef>
          </c:cat>
          <c:val>
            <c:numRef>
              <c:f>'689 - Education'!$F$14:$F$20</c:f>
              <c:numCache>
                <c:formatCode>0%</c:formatCode>
                <c:ptCount val="7"/>
                <c:pt idx="0">
                  <c:v>9.25925925925929E-3</c:v>
                </c:pt>
                <c:pt idx="1">
                  <c:v>9.2592592592592893E-2</c:v>
                </c:pt>
                <c:pt idx="2">
                  <c:v>3.7037037037037056E-2</c:v>
                </c:pt>
                <c:pt idx="3">
                  <c:v>0.26851851851851855</c:v>
                </c:pt>
                <c:pt idx="4">
                  <c:v>0.32407407407407507</c:v>
                </c:pt>
                <c:pt idx="5">
                  <c:v>0.22222222222222221</c:v>
                </c:pt>
                <c:pt idx="6">
                  <c:v>4.6296296296296391E-2</c:v>
                </c:pt>
              </c:numCache>
            </c:numRef>
          </c:val>
        </c:ser>
        <c:axId val="137908224"/>
        <c:axId val="137909760"/>
      </c:barChart>
      <c:catAx>
        <c:axId val="137908224"/>
        <c:scaling>
          <c:orientation val="minMax"/>
        </c:scaling>
        <c:axPos val="b"/>
        <c:majorTickMark val="none"/>
        <c:tickLblPos val="nextTo"/>
        <c:crossAx val="137909760"/>
        <c:crosses val="autoZero"/>
        <c:auto val="1"/>
        <c:lblAlgn val="ctr"/>
        <c:lblOffset val="100"/>
      </c:catAx>
      <c:valAx>
        <c:axId val="13790976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137908224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A3</c:v>
                </c:pt>
              </c:strCache>
            </c:strRef>
          </c:tx>
          <c:dPt>
            <c:idx val="0"/>
            <c:spPr>
              <a:solidFill>
                <a:schemeClr val="accent1">
                  <a:lumMod val="2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2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20000"/>
                  <a:lumOff val="4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A1</c:v>
                </c:pt>
                <c:pt idx="1">
                  <c:v>A2</c:v>
                </c:pt>
                <c:pt idx="2">
                  <c:v>A3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A2</c:v>
                </c:pt>
              </c:strCache>
            </c:strRef>
          </c:tx>
          <c:dPt>
            <c:idx val="0"/>
            <c:spPr>
              <a:solidFill>
                <a:schemeClr val="accent1">
                  <a:lumMod val="2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2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20000"/>
                  <a:lumOff val="40000"/>
                </a:schemeClr>
              </a:solidFill>
            </c:spPr>
          </c:dPt>
          <c:cat>
            <c:strRef>
              <c:f>Sheet1!$B$2:$B$4</c:f>
              <c:strCache>
                <c:ptCount val="3"/>
                <c:pt idx="0">
                  <c:v>A1</c:v>
                </c:pt>
                <c:pt idx="1">
                  <c:v>A2</c:v>
                </c:pt>
                <c:pt idx="2">
                  <c:v>A3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11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A1</c:v>
                </c:pt>
              </c:strCache>
            </c:strRef>
          </c:tx>
          <c:dPt>
            <c:idx val="0"/>
            <c:spPr>
              <a:solidFill>
                <a:schemeClr val="accent1">
                  <a:lumMod val="2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2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20000"/>
                  <a:lumOff val="40000"/>
                </a:schemeClr>
              </a:solidFill>
            </c:spPr>
          </c:dPt>
          <c:cat>
            <c:strRef>
              <c:f>Sheet1!$C$2:$C$4</c:f>
              <c:strCache>
                <c:ptCount val="3"/>
                <c:pt idx="0">
                  <c:v>A1</c:v>
                </c:pt>
                <c:pt idx="1">
                  <c:v>A2</c:v>
                </c:pt>
                <c:pt idx="2">
                  <c:v>A3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49</c:v>
                </c:pt>
              </c:numCache>
            </c:numRef>
          </c:val>
        </c:ser>
        <c:gapWidth val="100"/>
        <c:overlap val="100"/>
        <c:axId val="152443136"/>
        <c:axId val="150193280"/>
      </c:barChart>
      <c:valAx>
        <c:axId val="150193280"/>
        <c:scaling>
          <c:orientation val="minMax"/>
        </c:scaling>
        <c:axPos val="l"/>
        <c:majorGridlines/>
        <c:numFmt formatCode="General" sourceLinked="1"/>
        <c:tickLblPos val="nextTo"/>
        <c:crossAx val="152443136"/>
        <c:crosses val="autoZero"/>
        <c:crossBetween val="between"/>
      </c:valAx>
      <c:catAx>
        <c:axId val="152443136"/>
        <c:scaling>
          <c:orientation val="minMax"/>
        </c:scaling>
        <c:axPos val="b"/>
        <c:tickLblPos val="nextTo"/>
        <c:crossAx val="15019328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0B586-4AC9-44C9-8A9A-F16205C64F50}" type="doc">
      <dgm:prSet loTypeId="urn:microsoft.com/office/officeart/2005/8/layout/matrix1" loCatId="matrix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81F3DA4B-08D7-4172-A346-CCF9C2FD8187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bg1">
              <a:lumMod val="8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Consumer</a:t>
          </a:r>
          <a:endParaRPr lang="en-US" sz="1500" dirty="0">
            <a:solidFill>
              <a:schemeClr val="tx1">
                <a:lumMod val="50000"/>
                <a:lumOff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1294AB-DE57-4707-B0E7-6A1345C7A1C6}" type="parTrans" cxnId="{124C2302-5193-4720-9FA9-CA755EB50DB1}">
      <dgm:prSet/>
      <dgm:spPr/>
      <dgm:t>
        <a:bodyPr/>
        <a:lstStyle/>
        <a:p>
          <a:endParaRPr lang="en-US"/>
        </a:p>
      </dgm:t>
    </dgm:pt>
    <dgm:pt modelId="{F6D6CDFF-A0E1-4697-B48B-65015591302A}" type="sibTrans" cxnId="{124C2302-5193-4720-9FA9-CA755EB50DB1}">
      <dgm:prSet/>
      <dgm:spPr/>
      <dgm:t>
        <a:bodyPr/>
        <a:lstStyle/>
        <a:p>
          <a:endParaRPr lang="en-US"/>
        </a:p>
      </dgm:t>
    </dgm:pt>
    <dgm:pt modelId="{A432B1AE-1373-498A-8385-223663363997}">
      <dgm:prSet phldrT="[Text]"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500" dirty="0" smtClean="0"/>
        </a:p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Trust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CE5C88-55A1-4AF6-8514-84E3D4A23D1D}" type="parTrans" cxnId="{6CBD1181-EA46-4C61-BFF3-4B08B2B77172}">
      <dgm:prSet/>
      <dgm:spPr/>
      <dgm:t>
        <a:bodyPr/>
        <a:lstStyle/>
        <a:p>
          <a:endParaRPr lang="en-US"/>
        </a:p>
      </dgm:t>
    </dgm:pt>
    <dgm:pt modelId="{843A9D7F-0C20-41CF-8574-3EFCC2BAAFB3}" type="sibTrans" cxnId="{6CBD1181-EA46-4C61-BFF3-4B08B2B77172}">
      <dgm:prSet/>
      <dgm:spPr/>
      <dgm:t>
        <a:bodyPr/>
        <a:lstStyle/>
        <a:p>
          <a:endParaRPr lang="en-US"/>
        </a:p>
      </dgm:t>
    </dgm:pt>
    <dgm:pt modelId="{6D32D732-57A6-4C23-A5CD-A05D6AB5CE09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sz="1500" dirty="0" smtClean="0"/>
        </a:p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Motivation</a:t>
          </a:r>
          <a:endParaRPr lang="en-US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DAE40C-0992-4C4D-B8BF-D89351464618}" type="parTrans" cxnId="{C077DB74-47B7-4132-B65D-131C14EAAD67}">
      <dgm:prSet/>
      <dgm:spPr/>
      <dgm:t>
        <a:bodyPr/>
        <a:lstStyle/>
        <a:p>
          <a:endParaRPr lang="en-US"/>
        </a:p>
      </dgm:t>
    </dgm:pt>
    <dgm:pt modelId="{C0E48AFE-ADB1-4FC5-A846-2907B61EB2C6}" type="sibTrans" cxnId="{C077DB74-47B7-4132-B65D-131C14EAAD67}">
      <dgm:prSet/>
      <dgm:spPr/>
      <dgm:t>
        <a:bodyPr/>
        <a:lstStyle/>
        <a:p>
          <a:endParaRPr lang="en-US"/>
        </a:p>
      </dgm:t>
    </dgm:pt>
    <dgm:pt modelId="{1195EB2F-EBD2-44EA-9C16-3AE12C404298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 anchor="t"/>
        <a:lstStyle/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7F7756-6005-4A53-90FE-BD8DBB97198E}" type="parTrans" cxnId="{43D5A308-CBDB-4A5F-A55F-74024093E457}">
      <dgm:prSet/>
      <dgm:spPr/>
      <dgm:t>
        <a:bodyPr/>
        <a:lstStyle/>
        <a:p>
          <a:endParaRPr lang="en-US"/>
        </a:p>
      </dgm:t>
    </dgm:pt>
    <dgm:pt modelId="{B9A91BFC-A061-4EBC-91AF-1BE73F9836CD}" type="sibTrans" cxnId="{43D5A308-CBDB-4A5F-A55F-74024093E457}">
      <dgm:prSet/>
      <dgm:spPr/>
      <dgm:t>
        <a:bodyPr/>
        <a:lstStyle/>
        <a:p>
          <a:endParaRPr lang="en-US"/>
        </a:p>
      </dgm:t>
    </dgm:pt>
    <dgm:pt modelId="{E722576B-5CF1-4654-B244-3C44D98BACE5}">
      <dgm:prSet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 anchor="b"/>
        <a:lstStyle/>
        <a:p>
          <a:r>
            <a: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Informed Consent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B7265E-B3A6-4D37-B768-46E589AF33FE}" type="sibTrans" cxnId="{2B21E9A5-ED5B-47CB-B989-62AB71A264D9}">
      <dgm:prSet/>
      <dgm:spPr/>
      <dgm:t>
        <a:bodyPr/>
        <a:lstStyle/>
        <a:p>
          <a:endParaRPr lang="en-US"/>
        </a:p>
      </dgm:t>
    </dgm:pt>
    <dgm:pt modelId="{C232D362-B19B-48E3-8FEE-4B9464151190}" type="parTrans" cxnId="{2B21E9A5-ED5B-47CB-B989-62AB71A264D9}">
      <dgm:prSet/>
      <dgm:spPr/>
      <dgm:t>
        <a:bodyPr/>
        <a:lstStyle/>
        <a:p>
          <a:endParaRPr lang="en-US"/>
        </a:p>
      </dgm:t>
    </dgm:pt>
    <dgm:pt modelId="{C1E72AE9-E3D4-4293-88F7-8E89CD044C96}">
      <dgm:prSet phldrT="[Text]" custScaleX="83921" custScaleY="184497" custLinFactNeighborX="-461" custLinFactNeighborY="4792"/>
      <dgm:spPr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bg1">
              <a:lumMod val="8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 dirty="0"/>
        </a:p>
      </dgm:t>
    </dgm:pt>
    <dgm:pt modelId="{FAE0ABEF-70C0-452B-B377-9C693458A731}" type="parTrans" cxnId="{AE247875-CE81-49E7-A1C0-77F5C6C1C872}">
      <dgm:prSet/>
      <dgm:spPr/>
      <dgm:t>
        <a:bodyPr/>
        <a:lstStyle/>
        <a:p>
          <a:endParaRPr lang="en-US"/>
        </a:p>
      </dgm:t>
    </dgm:pt>
    <dgm:pt modelId="{3F7BB37F-6E39-4AC9-8F6A-AE19F54CFAB8}" type="sibTrans" cxnId="{AE247875-CE81-49E7-A1C0-77F5C6C1C872}">
      <dgm:prSet/>
      <dgm:spPr/>
      <dgm:t>
        <a:bodyPr/>
        <a:lstStyle/>
        <a:p>
          <a:endParaRPr lang="en-US"/>
        </a:p>
      </dgm:t>
    </dgm:pt>
    <dgm:pt modelId="{DD3CFB94-E490-40C7-A582-DF4819FAC699}" type="pres">
      <dgm:prSet presAssocID="{9710B586-4AC9-44C9-8A9A-F16205C64F5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060898-EE04-4680-BEE7-BB2CA5B5026B}" type="pres">
      <dgm:prSet presAssocID="{9710B586-4AC9-44C9-8A9A-F16205C64F50}" presName="matrix" presStyleCnt="0"/>
      <dgm:spPr/>
    </dgm:pt>
    <dgm:pt modelId="{7ED82432-A597-4F67-BD1C-2EF778E36259}" type="pres">
      <dgm:prSet presAssocID="{9710B586-4AC9-44C9-8A9A-F16205C64F50}" presName="tile1" presStyleLbl="node1" presStyleIdx="0" presStyleCnt="4" custScaleX="46199" custScaleY="44518" custLinFactNeighborX="9795" custLinFactNeighborY="21186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C6AFE97-DC9E-4F1A-8128-6D28CACF1760}" type="pres">
      <dgm:prSet presAssocID="{9710B586-4AC9-44C9-8A9A-F16205C64F5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97FD0-CB40-42E1-B160-AD3A8841441C}" type="pres">
      <dgm:prSet presAssocID="{9710B586-4AC9-44C9-8A9A-F16205C64F50}" presName="tile2" presStyleLbl="node1" presStyleIdx="1" presStyleCnt="4" custScaleX="48277" custScaleY="42369" custLinFactNeighborX="-11518" custLinFactNeighborY="20705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0F73CF0-285D-4CDD-A80F-C2E2D38FB55F}" type="pres">
      <dgm:prSet presAssocID="{9710B586-4AC9-44C9-8A9A-F16205C64F50}" presName="tile2text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62C6E50-BD56-49C1-ABF1-8B3F070BC9FA}" type="pres">
      <dgm:prSet presAssocID="{9710B586-4AC9-44C9-8A9A-F16205C64F50}" presName="tile3" presStyleLbl="node1" presStyleIdx="2" presStyleCnt="4" custScaleX="48277" custScaleY="42699" custLinFactNeighborX="10834" custLinFactNeighborY="-19162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2886723-A1E2-4959-BEDF-098BEBCC73C4}" type="pres">
      <dgm:prSet presAssocID="{9710B586-4AC9-44C9-8A9A-F16205C64F5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5E56E-2F5C-4804-90D5-7E769DF6132A}" type="pres">
      <dgm:prSet presAssocID="{9710B586-4AC9-44C9-8A9A-F16205C64F50}" presName="tile4" presStyleLbl="node1" presStyleIdx="3" presStyleCnt="4" custScaleX="48149" custScaleY="42513" custLinFactNeighborX="-11454" custLinFactNeighborY="-19766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E6975A3-AADF-408A-BE4C-CA8813513DC0}" type="pres">
      <dgm:prSet presAssocID="{9710B586-4AC9-44C9-8A9A-F16205C64F5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7E5FD-EE17-4CE2-AD82-6F4EB606E419}" type="pres">
      <dgm:prSet presAssocID="{9710B586-4AC9-44C9-8A9A-F16205C64F50}" presName="centerTile" presStyleLbl="fgShp" presStyleIdx="0" presStyleCnt="1" custScaleX="83921" custScaleY="184497" custLinFactNeighborX="-461" custLinFactNeighborY="4792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F9F3031C-7E77-4D0E-9EFA-19F23B0035DD}" type="presOf" srcId="{6D32D732-57A6-4C23-A5CD-A05D6AB5CE09}" destId="{60F73CF0-285D-4CDD-A80F-C2E2D38FB55F}" srcOrd="1" destOrd="0" presId="urn:microsoft.com/office/officeart/2005/8/layout/matrix1"/>
    <dgm:cxn modelId="{8C7CBACD-5BD9-4805-BCA2-EDDDAEB34EAD}" type="presOf" srcId="{6D32D732-57A6-4C23-A5CD-A05D6AB5CE09}" destId="{81097FD0-CB40-42E1-B160-AD3A8841441C}" srcOrd="0" destOrd="0" presId="urn:microsoft.com/office/officeart/2005/8/layout/matrix1"/>
    <dgm:cxn modelId="{AE247875-CE81-49E7-A1C0-77F5C6C1C872}" srcId="{9710B586-4AC9-44C9-8A9A-F16205C64F50}" destId="{C1E72AE9-E3D4-4293-88F7-8E89CD044C96}" srcOrd="1" destOrd="0" parTransId="{FAE0ABEF-70C0-452B-B377-9C693458A731}" sibTransId="{3F7BB37F-6E39-4AC9-8F6A-AE19F54CFAB8}"/>
    <dgm:cxn modelId="{8D805329-5C9E-46CA-9120-AB13172D6315}" type="presOf" srcId="{A432B1AE-1373-498A-8385-223663363997}" destId="{7ED82432-A597-4F67-BD1C-2EF778E36259}" srcOrd="0" destOrd="0" presId="urn:microsoft.com/office/officeart/2005/8/layout/matrix1"/>
    <dgm:cxn modelId="{50311DEE-D625-46B3-B6D0-7DDC5AC1E8F3}" type="presOf" srcId="{1195EB2F-EBD2-44EA-9C16-3AE12C404298}" destId="{82886723-A1E2-4959-BEDF-098BEBCC73C4}" srcOrd="1" destOrd="0" presId="urn:microsoft.com/office/officeart/2005/8/layout/matrix1"/>
    <dgm:cxn modelId="{8BCEDB43-41AA-49EA-882E-73370008C999}" type="presOf" srcId="{E722576B-5CF1-4654-B244-3C44D98BACE5}" destId="{A585E56E-2F5C-4804-90D5-7E769DF6132A}" srcOrd="0" destOrd="0" presId="urn:microsoft.com/office/officeart/2005/8/layout/matrix1"/>
    <dgm:cxn modelId="{62C280C8-AF48-40C7-857C-9DD3C85EC07A}" type="presOf" srcId="{9710B586-4AC9-44C9-8A9A-F16205C64F50}" destId="{DD3CFB94-E490-40C7-A582-DF4819FAC699}" srcOrd="0" destOrd="0" presId="urn:microsoft.com/office/officeart/2005/8/layout/matrix1"/>
    <dgm:cxn modelId="{124C2302-5193-4720-9FA9-CA755EB50DB1}" srcId="{9710B586-4AC9-44C9-8A9A-F16205C64F50}" destId="{81F3DA4B-08D7-4172-A346-CCF9C2FD8187}" srcOrd="0" destOrd="0" parTransId="{C11294AB-DE57-4707-B0E7-6A1345C7A1C6}" sibTransId="{F6D6CDFF-A0E1-4697-B48B-65015591302A}"/>
    <dgm:cxn modelId="{C077DB74-47B7-4132-B65D-131C14EAAD67}" srcId="{81F3DA4B-08D7-4172-A346-CCF9C2FD8187}" destId="{6D32D732-57A6-4C23-A5CD-A05D6AB5CE09}" srcOrd="1" destOrd="0" parTransId="{19DAE40C-0992-4C4D-B8BF-D89351464618}" sibTransId="{C0E48AFE-ADB1-4FC5-A846-2907B61EB2C6}"/>
    <dgm:cxn modelId="{322B4CBB-A548-4EEF-B705-3A4484D319B8}" type="presOf" srcId="{1195EB2F-EBD2-44EA-9C16-3AE12C404298}" destId="{962C6E50-BD56-49C1-ABF1-8B3F070BC9FA}" srcOrd="0" destOrd="0" presId="urn:microsoft.com/office/officeart/2005/8/layout/matrix1"/>
    <dgm:cxn modelId="{6CBD1181-EA46-4C61-BFF3-4B08B2B77172}" srcId="{81F3DA4B-08D7-4172-A346-CCF9C2FD8187}" destId="{A432B1AE-1373-498A-8385-223663363997}" srcOrd="0" destOrd="0" parTransId="{BCCE5C88-55A1-4AF6-8514-84E3D4A23D1D}" sibTransId="{843A9D7F-0C20-41CF-8574-3EFCC2BAAFB3}"/>
    <dgm:cxn modelId="{43D5A308-CBDB-4A5F-A55F-74024093E457}" srcId="{81F3DA4B-08D7-4172-A346-CCF9C2FD8187}" destId="{1195EB2F-EBD2-44EA-9C16-3AE12C404298}" srcOrd="2" destOrd="0" parTransId="{F47F7756-6005-4A53-90FE-BD8DBB97198E}" sibTransId="{B9A91BFC-A061-4EBC-91AF-1BE73F9836CD}"/>
    <dgm:cxn modelId="{337B9B09-37D7-4DDF-9D65-1AB7051F772D}" type="presOf" srcId="{A432B1AE-1373-498A-8385-223663363997}" destId="{3C6AFE97-DC9E-4F1A-8128-6D28CACF1760}" srcOrd="1" destOrd="0" presId="urn:microsoft.com/office/officeart/2005/8/layout/matrix1"/>
    <dgm:cxn modelId="{54A542A4-B166-40FD-A97F-82E17A7165CE}" type="presOf" srcId="{81F3DA4B-08D7-4172-A346-CCF9C2FD8187}" destId="{E7F7E5FD-EE17-4CE2-AD82-6F4EB606E419}" srcOrd="0" destOrd="0" presId="urn:microsoft.com/office/officeart/2005/8/layout/matrix1"/>
    <dgm:cxn modelId="{9A10113D-FA4B-41BF-862F-5547D6F134A2}" type="presOf" srcId="{E722576B-5CF1-4654-B244-3C44D98BACE5}" destId="{CE6975A3-AADF-408A-BE4C-CA8813513DC0}" srcOrd="1" destOrd="0" presId="urn:microsoft.com/office/officeart/2005/8/layout/matrix1"/>
    <dgm:cxn modelId="{2B21E9A5-ED5B-47CB-B989-62AB71A264D9}" srcId="{81F3DA4B-08D7-4172-A346-CCF9C2FD8187}" destId="{E722576B-5CF1-4654-B244-3C44D98BACE5}" srcOrd="3" destOrd="0" parTransId="{C232D362-B19B-48E3-8FEE-4B9464151190}" sibTransId="{FCB7265E-B3A6-4D37-B768-46E589AF33FE}"/>
    <dgm:cxn modelId="{D91E2E55-40B9-4297-AF9F-B154851DE46C}" type="presParOf" srcId="{DD3CFB94-E490-40C7-A582-DF4819FAC699}" destId="{29060898-EE04-4680-BEE7-BB2CA5B5026B}" srcOrd="0" destOrd="0" presId="urn:microsoft.com/office/officeart/2005/8/layout/matrix1"/>
    <dgm:cxn modelId="{351B9307-989B-4ACE-9A0E-3EF7D3C374A8}" type="presParOf" srcId="{29060898-EE04-4680-BEE7-BB2CA5B5026B}" destId="{7ED82432-A597-4F67-BD1C-2EF778E36259}" srcOrd="0" destOrd="0" presId="urn:microsoft.com/office/officeart/2005/8/layout/matrix1"/>
    <dgm:cxn modelId="{744ADE17-A561-4242-ACAA-BB5CD76103BB}" type="presParOf" srcId="{29060898-EE04-4680-BEE7-BB2CA5B5026B}" destId="{3C6AFE97-DC9E-4F1A-8128-6D28CACF1760}" srcOrd="1" destOrd="0" presId="urn:microsoft.com/office/officeart/2005/8/layout/matrix1"/>
    <dgm:cxn modelId="{563F9D18-68A5-400A-8D08-6AE90B433FF2}" type="presParOf" srcId="{29060898-EE04-4680-BEE7-BB2CA5B5026B}" destId="{81097FD0-CB40-42E1-B160-AD3A8841441C}" srcOrd="2" destOrd="0" presId="urn:microsoft.com/office/officeart/2005/8/layout/matrix1"/>
    <dgm:cxn modelId="{22DA6870-EF44-4E88-AA77-1D410E03C437}" type="presParOf" srcId="{29060898-EE04-4680-BEE7-BB2CA5B5026B}" destId="{60F73CF0-285D-4CDD-A80F-C2E2D38FB55F}" srcOrd="3" destOrd="0" presId="urn:microsoft.com/office/officeart/2005/8/layout/matrix1"/>
    <dgm:cxn modelId="{DC034621-9A57-4C02-85C4-23478B527573}" type="presParOf" srcId="{29060898-EE04-4680-BEE7-BB2CA5B5026B}" destId="{962C6E50-BD56-49C1-ABF1-8B3F070BC9FA}" srcOrd="4" destOrd="0" presId="urn:microsoft.com/office/officeart/2005/8/layout/matrix1"/>
    <dgm:cxn modelId="{E9897CC8-62E9-4D0A-8322-D1A35AC94D2B}" type="presParOf" srcId="{29060898-EE04-4680-BEE7-BB2CA5B5026B}" destId="{82886723-A1E2-4959-BEDF-098BEBCC73C4}" srcOrd="5" destOrd="0" presId="urn:microsoft.com/office/officeart/2005/8/layout/matrix1"/>
    <dgm:cxn modelId="{13E9FA29-7FEE-47BE-84EE-7AC7EC7CB27C}" type="presParOf" srcId="{29060898-EE04-4680-BEE7-BB2CA5B5026B}" destId="{A585E56E-2F5C-4804-90D5-7E769DF6132A}" srcOrd="6" destOrd="0" presId="urn:microsoft.com/office/officeart/2005/8/layout/matrix1"/>
    <dgm:cxn modelId="{AF78B11E-92D3-42AB-A234-A0A6E9BF8442}" type="presParOf" srcId="{29060898-EE04-4680-BEE7-BB2CA5B5026B}" destId="{CE6975A3-AADF-408A-BE4C-CA8813513DC0}" srcOrd="7" destOrd="0" presId="urn:microsoft.com/office/officeart/2005/8/layout/matrix1"/>
    <dgm:cxn modelId="{2AC18ECD-69AA-4250-8108-196CB73596A1}" type="presParOf" srcId="{DD3CFB94-E490-40C7-A582-DF4819FAC699}" destId="{E7F7E5FD-EE17-4CE2-AD82-6F4EB606E41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D82432-A597-4F67-BD1C-2EF778E36259}">
      <dsp:nvSpPr>
        <dsp:cNvPr id="0" name=""/>
        <dsp:cNvSpPr/>
      </dsp:nvSpPr>
      <dsp:spPr>
        <a:xfrm rot="16200000">
          <a:off x="1956727" y="670718"/>
          <a:ext cx="1007434" cy="1900996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Trust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6200000">
        <a:off x="2082656" y="544789"/>
        <a:ext cx="755575" cy="1900996"/>
      </dsp:txXfrm>
    </dsp:sp>
    <dsp:sp modelId="{81097FD0-CB40-42E1-B160-AD3A8841441C}">
      <dsp:nvSpPr>
        <dsp:cNvPr id="0" name=""/>
        <dsp:cNvSpPr/>
      </dsp:nvSpPr>
      <dsp:spPr>
        <a:xfrm>
          <a:off x="4705006" y="1130930"/>
          <a:ext cx="1986501" cy="95880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Motivation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05006" y="1130930"/>
        <a:ext cx="1986501" cy="719101"/>
      </dsp:txXfrm>
    </dsp:sp>
    <dsp:sp modelId="{962C6E50-BD56-49C1-ABF1-8B3F070BC9FA}">
      <dsp:nvSpPr>
        <dsp:cNvPr id="0" name=""/>
        <dsp:cNvSpPr/>
      </dsp:nvSpPr>
      <dsp:spPr>
        <a:xfrm rot="10800000">
          <a:off x="1509946" y="2487995"/>
          <a:ext cx="1986501" cy="96627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09946" y="2729563"/>
        <a:ext cx="1986501" cy="724702"/>
      </dsp:txXfrm>
    </dsp:sp>
    <dsp:sp modelId="{A585E56E-2F5C-4804-90D5-7E769DF6132A}">
      <dsp:nvSpPr>
        <dsp:cNvPr id="0" name=""/>
        <dsp:cNvSpPr/>
      </dsp:nvSpPr>
      <dsp:spPr>
        <a:xfrm rot="5400000">
          <a:off x="5219860" y="1966844"/>
          <a:ext cx="962061" cy="1981235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Informed Consent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5340117" y="2087102"/>
        <a:ext cx="721545" cy="1981235"/>
      </dsp:txXfrm>
    </dsp:sp>
    <dsp:sp modelId="{E7F7E5FD-EE17-4CE2-AD82-6F4EB606E419}">
      <dsp:nvSpPr>
        <dsp:cNvPr id="0" name=""/>
        <dsp:cNvSpPr/>
      </dsp:nvSpPr>
      <dsp:spPr>
        <a:xfrm>
          <a:off x="3067464" y="1273419"/>
          <a:ext cx="2071908" cy="2087566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38100" cap="flat" cmpd="sng" algn="ctr">
          <a:solidFill>
            <a:schemeClr val="bg1">
              <a:lumMod val="8500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Consumer</a:t>
          </a:r>
          <a:endParaRPr lang="en-US" sz="1500" kern="1200" dirty="0">
            <a:solidFill>
              <a:schemeClr val="tx1">
                <a:lumMod val="50000"/>
                <a:lumOff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67464" y="1273419"/>
        <a:ext cx="2071908" cy="2087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E70C4-7B7C-4861-867F-150974BCD5F8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E9A19-D300-489A-BA9B-A297DD324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E9A19-D300-489A-BA9B-A297DD32465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Trust addresses access control issues; motivation explains consumer eagerness and willingness to share; community incorporates social aspects of sharing; and informed consent such as Portable Legal Consent provides the legal constructs necessary to safeguard privacy.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E9A19-D300-489A-BA9B-A297DD32465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3DD4B-D7AE-42EF-AC29-5272BFC2172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12" y="4406504"/>
            <a:ext cx="7772400" cy="1362075"/>
          </a:xfrm>
        </p:spPr>
        <p:txBody>
          <a:bodyPr/>
          <a:lstStyle>
            <a:lvl1pPr algn="l">
              <a:defRPr sz="2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CEFF3-DADA-4A1E-A805-7C7A6803A5AD}" type="datetimeFigureOut">
              <a:rPr lang="en-US" smtClean="0"/>
              <a:pPr/>
              <a:t>3/25/2014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27333-8460-44F5-BB43-E14D2D266B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/>
          </p:cNvSpPr>
          <p:nvPr/>
        </p:nvSpPr>
        <p:spPr bwMode="auto">
          <a:xfrm>
            <a:off x="0" y="6457950"/>
            <a:ext cx="9158288" cy="40005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414141"/>
              </a:solidFill>
              <a:latin typeface="Gill Sans Light" charset="0"/>
              <a:sym typeface="Gill Sans Light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031" y="257175"/>
            <a:ext cx="8643938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2004" tIns="32004" rIns="32004" bIns="32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>
                <a:sym typeface="Arial" charset="0"/>
              </a:rPr>
              <a:t>Click to edit Master title style</a:t>
            </a:r>
          </a:p>
        </p:txBody>
      </p:sp>
      <p:pic>
        <p:nvPicPr>
          <p:cNvPr id="3" name="Picture 3" descr="T:\DATA\LEV\Rabota\UMONGOUS\AskYourTargetMarket\Corp_ID\AYTM_logo_darkBG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7163" y="6428248"/>
            <a:ext cx="903684" cy="42975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itchFamily="34" charset="0"/>
          <a:ea typeface="+mj-ea"/>
          <a:cs typeface="Calibri" pitchFamily="34" charset="0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5pPr>
      <a:lvl6pPr marL="288036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576072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864108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152144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216027" indent="-216027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Calibri" pitchFamily="34" charset="0"/>
          <a:ea typeface="+mn-ea"/>
          <a:cs typeface="Calibri" pitchFamily="34" charset="0"/>
          <a:sym typeface="Arial" charset="0"/>
        </a:defRPr>
      </a:lvl1pPr>
      <a:lvl2pPr marL="468059" indent="-180023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Calibri" pitchFamily="34" charset="0"/>
          <a:ea typeface="+mn-ea"/>
          <a:cs typeface="Calibri" pitchFamily="34" charset="0"/>
          <a:sym typeface="Arial" charset="0"/>
        </a:defRPr>
      </a:lvl2pPr>
      <a:lvl3pPr marL="720090" indent="-144018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Calibri" pitchFamily="34" charset="0"/>
          <a:ea typeface="+mn-ea"/>
          <a:cs typeface="Calibri" pitchFamily="34" charset="0"/>
          <a:sym typeface="Arial" charset="0"/>
        </a:defRPr>
      </a:lvl3pPr>
      <a:lvl4pPr marL="1008126" indent="-144018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Calibri" pitchFamily="34" charset="0"/>
          <a:ea typeface="+mn-ea"/>
          <a:cs typeface="Calibri" pitchFamily="34" charset="0"/>
          <a:sym typeface="Arial" charset="0"/>
        </a:defRPr>
      </a:lvl4pPr>
      <a:lvl5pPr marL="1296162" indent="-144018"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Calibri" pitchFamily="34" charset="0"/>
          <a:ea typeface="+mn-ea"/>
          <a:cs typeface="Calibri" pitchFamily="34" charset="0"/>
          <a:sym typeface="Arial" charset="0"/>
        </a:defRPr>
      </a:lvl5pPr>
      <a:lvl6pPr marL="288036" algn="l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576072" algn="l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864108" algn="l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1152144" algn="l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72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108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180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8216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4288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Big Desire to Share Big Health Data:</a:t>
            </a:r>
            <a:br>
              <a:rPr lang="en-US" sz="4000" b="1" dirty="0" smtClean="0"/>
            </a:br>
            <a:r>
              <a:rPr lang="en-US" sz="4000" b="1" dirty="0" smtClean="0"/>
              <a:t> A Shift in Consumer Attitudes toward Personal Health Information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286000"/>
          </a:xfrm>
        </p:spPr>
        <p:txBody>
          <a:bodyPr>
            <a:normAutofit fontScale="85000" lnSpcReduction="10000"/>
          </a:bodyPr>
          <a:lstStyle/>
          <a:p>
            <a:r>
              <a:rPr lang="en-US" sz="3800" dirty="0" smtClean="0"/>
              <a:t>K. Thomas Pickard and Melanie Swan</a:t>
            </a:r>
          </a:p>
          <a:p>
            <a:r>
              <a:rPr lang="en-US" sz="3300" dirty="0" smtClean="0"/>
              <a:t>2014 AAAI Spring Symposium Series</a:t>
            </a:r>
          </a:p>
          <a:p>
            <a:r>
              <a:rPr lang="en-US" sz="3300" dirty="0" smtClean="0"/>
              <a:t>Stanford University</a:t>
            </a:r>
          </a:p>
          <a:p>
            <a:r>
              <a:rPr lang="en-US" sz="3300" dirty="0" smtClean="0"/>
              <a:t>March 26, 2014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352800"/>
            <a:ext cx="35814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3200400"/>
            <a:ext cx="4876800" cy="1935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“Given </a:t>
            </a:r>
            <a:r>
              <a:rPr lang="en-US" dirty="0"/>
              <a:t>the choice between pizza and </a:t>
            </a:r>
            <a:r>
              <a:rPr lang="en-US" dirty="0" smtClean="0"/>
              <a:t>privacy…a </a:t>
            </a:r>
            <a:r>
              <a:rPr lang="en-US" dirty="0"/>
              <a:t>remarkable number will opt for the pizza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"/>
            <a:ext cx="5657850" cy="20478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we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survey to g</a:t>
            </a:r>
            <a:r>
              <a:rPr lang="en-US" dirty="0" smtClean="0"/>
              <a:t>auge consumer </a:t>
            </a:r>
            <a:r>
              <a:rPr lang="en-US" dirty="0" smtClean="0"/>
              <a:t>attitudes toward sharing health information</a:t>
            </a:r>
          </a:p>
          <a:p>
            <a:r>
              <a:rPr lang="en-US" dirty="0" smtClean="0"/>
              <a:t>Period: July </a:t>
            </a:r>
            <a:r>
              <a:rPr lang="en-US" dirty="0"/>
              <a:t>30, 2012 to April 30, </a:t>
            </a:r>
            <a:r>
              <a:rPr lang="en-US" dirty="0" smtClean="0"/>
              <a:t>2013</a:t>
            </a:r>
          </a:p>
          <a:p>
            <a:r>
              <a:rPr lang="en-US" dirty="0" smtClean="0"/>
              <a:t>128 respondents and </a:t>
            </a:r>
            <a:r>
              <a:rPr lang="en-US" dirty="0" smtClean="0"/>
              <a:t>&gt;</a:t>
            </a:r>
            <a:r>
              <a:rPr lang="en-US" dirty="0" smtClean="0"/>
              <a:t>7,900 </a:t>
            </a:r>
            <a:r>
              <a:rPr lang="en-US" dirty="0"/>
              <a:t>data </a:t>
            </a:r>
            <a:r>
              <a:rPr lang="en-US" dirty="0" smtClean="0"/>
              <a:t>points</a:t>
            </a:r>
          </a:p>
          <a:p>
            <a:r>
              <a:rPr lang="en-US" dirty="0" smtClean="0"/>
              <a:t>27 questions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Genomera</a:t>
            </a:r>
            <a:r>
              <a:rPr lang="en-US" dirty="0" smtClean="0"/>
              <a:t>: Health collaboration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226342" cy="3429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err="1" smtClean="0"/>
              <a:t>Traitwise</a:t>
            </a:r>
            <a:r>
              <a:rPr lang="en-US" dirty="0" smtClean="0"/>
              <a:t>: </a:t>
            </a:r>
            <a:r>
              <a:rPr lang="en-US" dirty="0" smtClean="0"/>
              <a:t>S</a:t>
            </a:r>
            <a:r>
              <a:rPr lang="en-US" dirty="0" smtClean="0"/>
              <a:t>urvey </a:t>
            </a:r>
            <a:r>
              <a:rPr lang="en-US" dirty="0" smtClean="0"/>
              <a:t>p</a:t>
            </a:r>
            <a:r>
              <a:rPr lang="en-US" dirty="0" smtClean="0"/>
              <a:t>latform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1752600"/>
            <a:ext cx="76295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did we do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more about healthcare research</a:t>
            </a:r>
          </a:p>
          <a:p>
            <a:r>
              <a:rPr lang="en-US" dirty="0" smtClean="0"/>
              <a:t>Answer some questions:</a:t>
            </a:r>
          </a:p>
          <a:p>
            <a:pPr marL="914400" lvl="1" indent="-514350">
              <a:buNone/>
            </a:pPr>
            <a:r>
              <a:rPr lang="en-US" dirty="0" smtClean="0"/>
              <a:t>1</a:t>
            </a:r>
            <a:r>
              <a:rPr lang="en-US" dirty="0"/>
              <a:t>.	Are consumers willing to share genomic, medical and health tracking information for research purposes?</a:t>
            </a:r>
            <a:endParaRPr lang="en-US" b="1" dirty="0"/>
          </a:p>
          <a:p>
            <a:pPr marL="914400" lvl="1" indent="-514350">
              <a:buFont typeface="+mj-lt"/>
              <a:buAutoNum type="arabicPeriod" startAt="2"/>
            </a:pPr>
            <a:r>
              <a:rPr lang="en-US" dirty="0" smtClean="0"/>
              <a:t>Do </a:t>
            </a:r>
            <a:r>
              <a:rPr lang="en-US" dirty="0"/>
              <a:t>consumers have interest in receiving recommendations based on shared personal health information?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Willing to share…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95</a:t>
            </a:r>
            <a:r>
              <a:rPr lang="en-US" sz="3200" dirty="0" smtClean="0"/>
              <a:t>% responded “Yes” or “In some cases.”</a:t>
            </a:r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648200" y="1524001"/>
          <a:ext cx="4038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I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Diet (88%)</a:t>
            </a:r>
          </a:p>
          <a:p>
            <a:r>
              <a:rPr lang="en-US" dirty="0" smtClean="0"/>
              <a:t>Exercise (88%)</a:t>
            </a:r>
          </a:p>
          <a:p>
            <a:r>
              <a:rPr lang="en-US" dirty="0" smtClean="0"/>
              <a:t>Traits (85%)</a:t>
            </a:r>
          </a:p>
          <a:p>
            <a:r>
              <a:rPr lang="en-US" dirty="0" smtClean="0"/>
              <a:t>Diseases and conditions (81%)</a:t>
            </a:r>
          </a:p>
          <a:p>
            <a:r>
              <a:rPr lang="en-US" dirty="0" smtClean="0"/>
              <a:t>Genomic data (80%)</a:t>
            </a:r>
          </a:p>
          <a:p>
            <a:r>
              <a:rPr lang="en-US" dirty="0" smtClean="0"/>
              <a:t>Fitness tracking information (80%)</a:t>
            </a:r>
          </a:p>
          <a:p>
            <a:r>
              <a:rPr lang="en-US" dirty="0" smtClean="0"/>
              <a:t>Medications (79%)</a:t>
            </a:r>
          </a:p>
          <a:p>
            <a:r>
              <a:rPr lang="en-US" dirty="0" smtClean="0"/>
              <a:t>Environmental factors (78%)</a:t>
            </a:r>
          </a:p>
          <a:p>
            <a:r>
              <a:rPr lang="en-US" dirty="0" smtClean="0"/>
              <a:t>Electronic medical records (72%)</a:t>
            </a:r>
          </a:p>
          <a:p>
            <a:r>
              <a:rPr lang="en-US" dirty="0" smtClean="0"/>
              <a:t>Other (27%)</a:t>
            </a:r>
          </a:p>
          <a:p>
            <a:pPr lvl="1"/>
            <a:endParaRPr lang="en-US" dirty="0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524000"/>
          <a:ext cx="4038600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5000" y="5562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 average across all data types was 76%.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Our sample was WIRED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64% of respondents reported owning one or more tracking devices.</a:t>
            </a:r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648200" y="1600201"/>
          <a:ext cx="4038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Would I share </a:t>
            </a:r>
            <a:r>
              <a:rPr lang="en-US" sz="3200" dirty="0" smtClean="0"/>
              <a:t>irreversibly </a:t>
            </a:r>
            <a:r>
              <a:rPr lang="en-US" sz="3200" dirty="0" err="1" smtClean="0"/>
              <a:t>anonymized</a:t>
            </a:r>
            <a:r>
              <a:rPr lang="en-US" sz="3200" dirty="0" smtClean="0"/>
              <a:t> data?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71% are willing to share irreversibly </a:t>
            </a:r>
            <a:r>
              <a:rPr lang="en-US" sz="3200" dirty="0" err="1" smtClean="0"/>
              <a:t>anonymized</a:t>
            </a:r>
            <a:r>
              <a:rPr lang="en-US" sz="3200" dirty="0" smtClean="0"/>
              <a:t> information.</a:t>
            </a: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648200" y="1600201"/>
          <a:ext cx="4038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Would I share identified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68% would share </a:t>
            </a:r>
            <a:r>
              <a:rPr lang="en-US" sz="3200" i="1" dirty="0" smtClean="0"/>
              <a:t>fully identified information</a:t>
            </a:r>
            <a:r>
              <a:rPr lang="en-US" sz="3200" dirty="0" smtClean="0"/>
              <a:t> in some cases.</a:t>
            </a: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648200" y="1524001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want to know…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Actionable things I can do to improve my health (93%)</a:t>
            </a:r>
          </a:p>
          <a:p>
            <a:r>
              <a:rPr lang="en-US" dirty="0" smtClean="0"/>
              <a:t>My likelihood to develop a disease (86%)</a:t>
            </a:r>
          </a:p>
          <a:p>
            <a:r>
              <a:rPr lang="en-US" dirty="0" smtClean="0"/>
              <a:t>What others like me are doing to stay healthy (82%)</a:t>
            </a:r>
          </a:p>
          <a:p>
            <a:r>
              <a:rPr lang="en-US" dirty="0" smtClean="0"/>
              <a:t>My current state of health (81%)</a:t>
            </a:r>
          </a:p>
          <a:p>
            <a:r>
              <a:rPr lang="en-US" dirty="0" smtClean="0"/>
              <a:t>My health relative to peers or others (71%)</a:t>
            </a:r>
          </a:p>
          <a:p>
            <a:r>
              <a:rPr lang="en-US" dirty="0" smtClean="0"/>
              <a:t>How my health may affect my children (62%)</a:t>
            </a:r>
          </a:p>
          <a:p>
            <a:r>
              <a:rPr lang="en-US" dirty="0" smtClean="0"/>
              <a:t>Other (17%)</a:t>
            </a:r>
          </a:p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524000"/>
          <a:ext cx="403860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my motivation?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Make new health discoveries (88%)</a:t>
            </a:r>
          </a:p>
          <a:p>
            <a:r>
              <a:rPr lang="en-US" dirty="0" smtClean="0"/>
              <a:t>Learn more about personal health risks (82%)</a:t>
            </a:r>
          </a:p>
          <a:p>
            <a:r>
              <a:rPr lang="en-US" dirty="0" smtClean="0"/>
              <a:t>Desire to change current system (73%)</a:t>
            </a:r>
          </a:p>
          <a:p>
            <a:r>
              <a:rPr lang="en-US" dirty="0" smtClean="0"/>
              <a:t>Health condition (66%)</a:t>
            </a:r>
          </a:p>
          <a:p>
            <a:r>
              <a:rPr lang="en-US" dirty="0" smtClean="0"/>
              <a:t>Learn more about my ancestry (31%)</a:t>
            </a:r>
          </a:p>
          <a:p>
            <a:r>
              <a:rPr lang="en-US" dirty="0" smtClean="0"/>
              <a:t>Want something in return (15%)</a:t>
            </a:r>
          </a:p>
          <a:p>
            <a:r>
              <a:rPr lang="en-US" dirty="0" smtClean="0"/>
              <a:t>Bragging rights (11%)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447800"/>
          <a:ext cx="403860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should control access?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24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Myself (69%)</a:t>
            </a:r>
          </a:p>
          <a:p>
            <a:r>
              <a:rPr lang="en-US" dirty="0" smtClean="0"/>
              <a:t>Non-profit organizations (45%)</a:t>
            </a:r>
          </a:p>
          <a:p>
            <a:r>
              <a:rPr lang="en-US" dirty="0" smtClean="0"/>
              <a:t>Universities and academic institutions (38%)</a:t>
            </a:r>
          </a:p>
          <a:p>
            <a:r>
              <a:rPr lang="en-US" dirty="0" smtClean="0"/>
              <a:t>National databanks (34%)</a:t>
            </a:r>
          </a:p>
          <a:p>
            <a:r>
              <a:rPr lang="en-US" dirty="0" smtClean="0"/>
              <a:t>Government (25%)</a:t>
            </a:r>
          </a:p>
          <a:p>
            <a:r>
              <a:rPr lang="en-US" dirty="0" smtClean="0"/>
              <a:t>For-profit companies (6%)</a:t>
            </a:r>
          </a:p>
          <a:p>
            <a:r>
              <a:rPr lang="en-US" dirty="0" smtClean="0"/>
              <a:t>Insurance companies (3%)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barriers to sharing?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Privacy concerns (85%)</a:t>
            </a:r>
          </a:p>
          <a:p>
            <a:r>
              <a:rPr lang="en-US" dirty="0" smtClean="0"/>
              <a:t>Lack of awareness of value of contribution (77%)</a:t>
            </a:r>
          </a:p>
          <a:p>
            <a:r>
              <a:rPr lang="en-US" dirty="0" smtClean="0"/>
              <a:t>Concern about data being used for profit (58%)</a:t>
            </a:r>
          </a:p>
          <a:p>
            <a:r>
              <a:rPr lang="en-US" dirty="0" smtClean="0"/>
              <a:t>No easy way to share data (45%)</a:t>
            </a:r>
          </a:p>
          <a:p>
            <a:r>
              <a:rPr lang="en-US" dirty="0" smtClean="0"/>
              <a:t>Other (13%)</a:t>
            </a:r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648200" y="1524000"/>
          <a:ext cx="4038600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am I concerned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Insurance discrimination (67%)</a:t>
            </a:r>
          </a:p>
          <a:p>
            <a:r>
              <a:rPr lang="en-US" dirty="0" smtClean="0"/>
              <a:t>Personal or family privacy (43%)</a:t>
            </a:r>
          </a:p>
          <a:p>
            <a:r>
              <a:rPr lang="en-US" dirty="0" smtClean="0"/>
              <a:t>Employment discrimination (40%)</a:t>
            </a:r>
          </a:p>
          <a:p>
            <a:r>
              <a:rPr lang="en-US" dirty="0" smtClean="0"/>
              <a:t>Racial discrimination (11%)</a:t>
            </a:r>
          </a:p>
          <a:p>
            <a:r>
              <a:rPr lang="en-US" dirty="0" smtClean="0"/>
              <a:t>Other (20%)</a:t>
            </a:r>
          </a:p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524000"/>
          <a:ext cx="4038600" cy="460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 data. Get feedback…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Respondents are more likely </a:t>
            </a:r>
            <a:r>
              <a:rPr lang="en-US" dirty="0" smtClean="0"/>
              <a:t>to share </a:t>
            </a:r>
            <a:r>
              <a:rPr lang="en-US" dirty="0" smtClean="0"/>
              <a:t>if they receive personalized </a:t>
            </a:r>
            <a:r>
              <a:rPr lang="en-US" dirty="0" smtClean="0"/>
              <a:t>recommendations based on discoveries made from </a:t>
            </a:r>
            <a:r>
              <a:rPr lang="en-US" dirty="0" smtClean="0"/>
              <a:t>their data.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600201"/>
          <a:ext cx="4038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I </a:t>
            </a:r>
            <a:r>
              <a:rPr lang="en-US" dirty="0" smtClean="0"/>
              <a:t>would pay for it…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Non-profit organization with recommendations based on scientifically validated algorithms (63%)</a:t>
            </a:r>
          </a:p>
          <a:p>
            <a:r>
              <a:rPr lang="en-US" dirty="0" smtClean="0"/>
              <a:t>Physician or healthcare provider (59%)</a:t>
            </a:r>
          </a:p>
          <a:p>
            <a:r>
              <a:rPr lang="en-US" dirty="0" smtClean="0"/>
              <a:t>Genetic counselor (52%)</a:t>
            </a:r>
          </a:p>
          <a:p>
            <a:r>
              <a:rPr lang="en-US" dirty="0" smtClean="0"/>
              <a:t>For-profit company with recommendations based on scientifically validated algorithms (40%)</a:t>
            </a:r>
          </a:p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Internet connectivity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Convenience sample (n=128)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Education level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sample was educated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Sample: 59% of respondents have Master’s level education or higher.</a:t>
            </a:r>
          </a:p>
          <a:p>
            <a:pPr>
              <a:buNone/>
            </a:pPr>
            <a:r>
              <a:rPr lang="en-US" dirty="0" smtClean="0"/>
              <a:t>US average: 10% have Master’s level education or higher.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4343400" y="1524000"/>
          <a:ext cx="4381500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2887" y="171450"/>
            <a:ext cx="8643938" cy="9144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prstClr val="black"/>
                </a:solidFill>
              </a:rPr>
              <a:t>Can I replicate </a:t>
            </a:r>
            <a:r>
              <a:rPr lang="en-US" sz="4400" dirty="0" smtClean="0">
                <a:solidFill>
                  <a:prstClr val="black"/>
                </a:solidFill>
              </a:rPr>
              <a:t>the </a:t>
            </a:r>
            <a:r>
              <a:rPr lang="en-US" sz="4400" dirty="0" smtClean="0">
                <a:solidFill>
                  <a:prstClr val="black"/>
                </a:solidFill>
              </a:rPr>
              <a:t>results?</a:t>
            </a:r>
            <a:endParaRPr lang="en-US" dirty="0"/>
          </a:p>
        </p:txBody>
      </p:sp>
      <p:sp>
        <p:nvSpPr>
          <p:cNvPr id="3" name="Table 3"/>
          <p:cNvSpPr>
            <a:spLocks noGrp="1"/>
          </p:cNvSpPr>
          <p:nvPr>
            <p:ph idx="4294967295"/>
          </p:nvPr>
        </p:nvSpPr>
        <p:spPr>
          <a:xfrm>
            <a:off x="4648200" y="1371600"/>
            <a:ext cx="4495800" cy="4892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Order details:</a:t>
            </a:r>
          </a:p>
          <a:p>
            <a:r>
              <a:rPr lang="en-US" dirty="0" smtClean="0"/>
              <a:t>Responses: </a:t>
            </a:r>
            <a:r>
              <a:rPr lang="en-US" b="1" dirty="0" smtClean="0">
                <a:solidFill>
                  <a:srgbClr val="00B0F0"/>
                </a:solidFill>
              </a:rPr>
              <a:t>101/101</a:t>
            </a:r>
          </a:p>
          <a:p>
            <a:r>
              <a:rPr lang="en-US" dirty="0" smtClean="0"/>
              <a:t>Ordered: </a:t>
            </a:r>
            <a:r>
              <a:rPr lang="en-US" b="1" dirty="0" smtClean="0">
                <a:solidFill>
                  <a:srgbClr val="00B0F0"/>
                </a:solidFill>
              </a:rPr>
              <a:t>February 23 2014</a:t>
            </a:r>
          </a:p>
          <a:p>
            <a:r>
              <a:rPr lang="en-US" dirty="0" smtClean="0"/>
              <a:t>Completed: </a:t>
            </a:r>
            <a:r>
              <a:rPr lang="en-US" b="1" dirty="0" smtClean="0">
                <a:solidFill>
                  <a:srgbClr val="00B0F0"/>
                </a:solidFill>
              </a:rPr>
              <a:t>February 23 2014</a:t>
            </a:r>
          </a:p>
          <a:p>
            <a:r>
              <a:rPr lang="en-US" dirty="0" smtClean="0"/>
              <a:t>Price: </a:t>
            </a:r>
            <a:r>
              <a:rPr lang="en-US" b="1" dirty="0" smtClean="0">
                <a:solidFill>
                  <a:srgbClr val="00B0F0"/>
                </a:solidFill>
              </a:rPr>
              <a:t>$205.00</a:t>
            </a:r>
          </a:p>
          <a:p>
            <a:r>
              <a:rPr lang="en-US" dirty="0" smtClean="0"/>
              <a:t> </a:t>
            </a:r>
          </a:p>
          <a:p>
            <a:r>
              <a:rPr lang="en-US" b="1" dirty="0" smtClean="0"/>
              <a:t>Target Market:</a:t>
            </a:r>
          </a:p>
          <a:p>
            <a:r>
              <a:rPr lang="en-US" sz="1100" dirty="0"/>
              <a:t>Country: </a:t>
            </a:r>
            <a:r>
              <a:rPr lang="en-US" sz="1300" b="1" dirty="0">
                <a:solidFill>
                  <a:srgbClr val="00B0F0"/>
                </a:solidFill>
              </a:rPr>
              <a:t>United States</a:t>
            </a:r>
          </a:p>
          <a:p>
            <a:r>
              <a:rPr lang="en-US" sz="1100" dirty="0"/>
              <a:t>Language: </a:t>
            </a:r>
            <a:r>
              <a:rPr lang="en-US" sz="1300" dirty="0">
                <a:solidFill>
                  <a:srgbClr val="00B0F0"/>
                </a:solidFill>
              </a:rPr>
              <a:t>English</a:t>
            </a:r>
          </a:p>
          <a:p>
            <a:r>
              <a:rPr lang="en-US" sz="1100" dirty="0"/>
              <a:t>Gender: </a:t>
            </a:r>
            <a:r>
              <a:rPr lang="en-US" sz="1300" dirty="0">
                <a:solidFill>
                  <a:srgbClr val="00B0F0"/>
                </a:solidFill>
              </a:rPr>
              <a:t>Males and Females</a:t>
            </a:r>
          </a:p>
          <a:p>
            <a:r>
              <a:rPr lang="en-US" sz="1100" dirty="0"/>
              <a:t>Age Range: </a:t>
            </a:r>
            <a:r>
              <a:rPr lang="en-US" sz="1300" dirty="0">
                <a:solidFill>
                  <a:srgbClr val="00B0F0"/>
                </a:solidFill>
              </a:rPr>
              <a:t>18 - 65+ years old</a:t>
            </a:r>
          </a:p>
          <a:p>
            <a:r>
              <a:rPr lang="en-US" sz="1100" dirty="0"/>
              <a:t>Ethnicity/Race: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HH Income: </a:t>
            </a:r>
            <a:r>
              <a:rPr lang="en-US" sz="1300" dirty="0">
                <a:solidFill>
                  <a:srgbClr val="00B0F0"/>
                </a:solidFill>
              </a:rPr>
              <a:t>$0 to $500k+</a:t>
            </a:r>
          </a:p>
          <a:p>
            <a:r>
              <a:rPr lang="en-US" sz="1100" dirty="0"/>
              <a:t>Education: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Employment: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Career: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Relationship: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Parental status: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  <a:p>
            <a:r>
              <a:rPr lang="en-US" sz="1100" dirty="0"/>
              <a:t>Location: </a:t>
            </a:r>
            <a:r>
              <a:rPr lang="en-US" sz="1300" dirty="0">
                <a:solidFill>
                  <a:srgbClr val="00B0F0"/>
                </a:solidFill>
              </a:rPr>
              <a:t>Any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404437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4800" y="44196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20% had Master’s level education or higher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400" dirty="0" smtClean="0"/>
              <a:t>Similar results</a:t>
            </a:r>
            <a:endParaRPr lang="en-US" sz="4400" dirty="0"/>
          </a:p>
        </p:txBody>
      </p:sp>
      <p:graphicFrame>
        <p:nvGraphicFramePr>
          <p:cNvPr id="3" name="Table 3"/>
          <p:cNvGraphicFramePr/>
          <p:nvPr/>
        </p:nvGraphicFramePr>
        <p:xfrm>
          <a:off x="243000" y="1134000"/>
          <a:ext cx="6075000" cy="44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5"/>
          <p:cNvGraphicFramePr>
            <a:graphicFrameLocks noGrp="1"/>
          </p:cNvGraphicFramePr>
          <p:nvPr/>
        </p:nvGraphicFramePr>
        <p:xfrm>
          <a:off x="6378750" y="1134000"/>
          <a:ext cx="2612250" cy="15355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63000"/>
                <a:gridCol w="749250"/>
              </a:tblGrid>
              <a:tr h="324000"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Calibri" panose="020F0502020204030204" pitchFamily="34" charset="0"/>
                        </a:rPr>
                        <a:t>Answer</a:t>
                      </a: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Resp. </a:t>
                      </a:r>
                      <a:r>
                        <a:rPr lang="en-US" sz="900" dirty="0" smtClean="0"/>
                        <a:t>(101)</a:t>
                      </a:r>
                    </a:p>
                  </a:txBody>
                  <a:tcPr marL="51435" marR="51435" marT="34290" marB="34290"/>
                </a:tc>
              </a:tr>
              <a:tr h="4038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A1: Yes</a:t>
                      </a: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40.5% (41)</a:t>
                      </a:r>
                    </a:p>
                  </a:txBody>
                  <a:tcPr marL="51435" marR="51435" marT="34290" marB="34290"/>
                </a:tc>
              </a:tr>
              <a:tr h="4038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A2: No</a:t>
                      </a: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10.8% (11)</a:t>
                      </a:r>
                    </a:p>
                  </a:txBody>
                  <a:tcPr marL="51435" marR="51435" marT="34290" marB="34290"/>
                </a:tc>
              </a:tr>
              <a:tr h="4038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A3: In some cases</a:t>
                      </a: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48.5% (49)</a:t>
                      </a:r>
                    </a:p>
                  </a:txBody>
                  <a:tcPr marL="51435" marR="51435" marT="34290" marB="3429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5726668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am willing to share my health and medical information...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omas\Downloads\ch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3194" y="1721175"/>
            <a:ext cx="5266006" cy="3384225"/>
          </a:xfrm>
          <a:prstGeom prst="rect">
            <a:avLst/>
          </a:prstGeom>
          <a:noFill/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1600200"/>
            <a:ext cx="3200400" cy="4525963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kern="0" noProof="0" dirty="0" smtClean="0">
                <a:latin typeface="Calibri" pitchFamily="34" charset="0"/>
                <a:cs typeface="Calibri" pitchFamily="34" charset="0"/>
                <a:sym typeface="Arial" charset="0"/>
              </a:rPr>
              <a:t>In the “No” category,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Arial" charset="0"/>
              </a:rPr>
              <a:t>63% of respondents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Arial" charset="0"/>
              </a:rPr>
              <a:t> reported having less than 4 year degree.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  <a:sym typeface="Arial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  <a:sym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000" dirty="0" smtClean="0"/>
              <a:t>E</a:t>
            </a:r>
            <a:r>
              <a:rPr lang="en-US" sz="4000" dirty="0" smtClean="0"/>
              <a:t>ducation seems to play a strong role…</a:t>
            </a:r>
            <a:endParaRPr lang="en-US" sz="4000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Consumers are willing to share health data under the right conditions.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Education seems to play a strong role.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Consumers want to be connected to their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models to encourage sharing.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Health </a:t>
            </a:r>
            <a:r>
              <a:rPr lang="en-US" dirty="0" smtClean="0"/>
              <a:t>Information Sharing Model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304736" y="2610728"/>
            <a:ext cx="2570872" cy="257087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70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“Wouldn’t it be amazing to have anonymous medical records available to all research doctors</a:t>
            </a:r>
            <a:r>
              <a:rPr lang="en-US" dirty="0" smtClean="0"/>
              <a:t>?” – Larry Page</a:t>
            </a:r>
            <a:r>
              <a:rPr lang="en-US" dirty="0"/>
              <a:t> 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752600"/>
            <a:ext cx="31242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486400" y="4038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credit: Daniel Kraft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Greg </a:t>
            </a:r>
            <a:r>
              <a:rPr lang="en-US" dirty="0" err="1" smtClean="0"/>
              <a:t>Biggers</a:t>
            </a:r>
            <a:r>
              <a:rPr lang="en-US" dirty="0" smtClean="0"/>
              <a:t> – </a:t>
            </a:r>
            <a:r>
              <a:rPr lang="en-US" dirty="0" err="1" smtClean="0"/>
              <a:t>Genomera</a:t>
            </a:r>
            <a:endParaRPr lang="en-US" dirty="0" smtClean="0"/>
          </a:p>
          <a:p>
            <a:r>
              <a:rPr lang="en-US" dirty="0" err="1" smtClean="0"/>
              <a:t>Rechelle</a:t>
            </a:r>
            <a:r>
              <a:rPr lang="en-US" dirty="0" smtClean="0"/>
              <a:t> </a:t>
            </a:r>
            <a:r>
              <a:rPr lang="en-US" dirty="0" err="1" smtClean="0"/>
              <a:t>Fryklund</a:t>
            </a:r>
            <a:r>
              <a:rPr lang="en-US" dirty="0" smtClean="0"/>
              <a:t> and Michael Simpson – </a:t>
            </a:r>
            <a:r>
              <a:rPr lang="en-US" dirty="0" err="1" smtClean="0"/>
              <a:t>Traitwise</a:t>
            </a:r>
            <a:endParaRPr lang="en-US" dirty="0" smtClean="0"/>
          </a:p>
          <a:p>
            <a:r>
              <a:rPr lang="en-US" dirty="0" smtClean="0"/>
              <a:t>Takashi Kido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/>
              <a:t>Riken Genesis Co., Ltd., </a:t>
            </a:r>
            <a:r>
              <a:rPr lang="en-US" dirty="0" smtClean="0"/>
              <a:t>Japan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also would like to acknowledge and thank the survey respondents for their participation.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Picture 2" descr="http://tctechcrunch.files.wordpress.com/2011/06/screen-shot-2011-06-18-at-7-20-27-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295400"/>
            <a:ext cx="2209800" cy="837308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6950" y="2286000"/>
            <a:ext cx="26098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sz="3500" dirty="0"/>
          </a:p>
          <a:p>
            <a:pPr>
              <a:buNone/>
            </a:pPr>
            <a:r>
              <a:rPr lang="en-US" sz="12800" b="1" dirty="0" smtClean="0"/>
              <a:t>K. Thomas Pickard</a:t>
            </a:r>
          </a:p>
          <a:p>
            <a:pPr>
              <a:buNone/>
            </a:pPr>
            <a:r>
              <a:rPr lang="en-US" sz="12800" dirty="0" err="1" smtClean="0"/>
              <a:t>ktpickard</a:t>
            </a:r>
            <a:r>
              <a:rPr lang="en-US" sz="12800" dirty="0" smtClean="0"/>
              <a:t> [at] startcodon.org</a:t>
            </a:r>
          </a:p>
          <a:p>
            <a:pPr>
              <a:buNone/>
            </a:pPr>
            <a:r>
              <a:rPr lang="en-US" sz="12800" dirty="0" smtClean="0"/>
              <a:t>@</a:t>
            </a:r>
            <a:r>
              <a:rPr lang="en-US" sz="12800" dirty="0" err="1" smtClean="0"/>
              <a:t>kthomaspickard</a:t>
            </a:r>
            <a:endParaRPr lang="en-US" sz="12800" dirty="0" smtClean="0"/>
          </a:p>
          <a:p>
            <a:pPr>
              <a:buNone/>
            </a:pPr>
            <a:r>
              <a:rPr lang="en-US" sz="12800" dirty="0" smtClean="0"/>
              <a:t>www.linkedin.com/in/kthomaspickard</a:t>
            </a:r>
          </a:p>
          <a:p>
            <a:pPr>
              <a:buNone/>
            </a:pPr>
            <a:endParaRPr lang="en-US" sz="12800" dirty="0"/>
          </a:p>
          <a:p>
            <a:pPr>
              <a:buNone/>
            </a:pPr>
            <a:r>
              <a:rPr lang="en-US" sz="11200" dirty="0" smtClean="0"/>
              <a:t>Disclosure statement: Nothing to disclose</a:t>
            </a:r>
          </a:p>
          <a:p>
            <a:pPr>
              <a:buNone/>
            </a:pPr>
            <a:endParaRPr lang="en-US" sz="12800" dirty="0"/>
          </a:p>
          <a:p>
            <a:pPr>
              <a:buNone/>
            </a:pPr>
            <a:r>
              <a:rPr lang="en-US" sz="11200" dirty="0" smtClean="0"/>
              <a:t>Paper: http://bit.ly/share-big-health-data-paper</a:t>
            </a:r>
          </a:p>
          <a:p>
            <a:pPr>
              <a:buNone/>
            </a:pPr>
            <a:r>
              <a:rPr lang="en-US" sz="11200" dirty="0" smtClean="0"/>
              <a:t>Survey</a:t>
            </a:r>
            <a:r>
              <a:rPr lang="en-US" sz="11200" dirty="0"/>
              <a:t>: http://bit.ly/sharing-health-info-survey-form</a:t>
            </a:r>
          </a:p>
          <a:p>
            <a:pPr>
              <a:buNone/>
            </a:pPr>
            <a:endParaRPr lang="en-US" sz="59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D6D5A-CE89-40B9-B6D1-5A071FE68151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121" name="Picture 1" descr="C:\Users\Thomas\Pictures\K_Thomas_Pick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9725" y="1143000"/>
            <a:ext cx="1768475" cy="17684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 &amp; Body">
  <a:themeElements>
    <a:clrScheme name="Custom 2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8CC63F"/>
      </a:accent1>
      <a:accent2>
        <a:srgbClr val="60AC66"/>
      </a:accent2>
      <a:accent3>
        <a:srgbClr val="419982"/>
      </a:accent3>
      <a:accent4>
        <a:srgbClr val="1D83A2"/>
      </a:accent4>
      <a:accent5>
        <a:srgbClr val="1868A6"/>
      </a:accent5>
      <a:accent6>
        <a:srgbClr val="135182"/>
      </a:accent6>
      <a:hlink>
        <a:srgbClr val="009999"/>
      </a:hlink>
      <a:folHlink>
        <a:srgbClr val="99CC00"/>
      </a:folHlink>
    </a:clrScheme>
    <a:fontScheme name="Title &amp; Body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0"/>
            <a:cs typeface="ヒラギノ角ゴ ProN W3" charset="0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0"/>
            <a:cs typeface="ヒラギノ角ゴ ProN W3" charset="0"/>
            <a:sym typeface="Gill Sans Light" charset="0"/>
          </a:defRPr>
        </a:defPPr>
      </a:lstStyle>
    </a:lnDef>
  </a:objectDefaults>
  <a:extraClrSchemeLst>
    <a:extraClrScheme>
      <a:clrScheme name="Title &amp; Bod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</TotalTime>
  <Words>1116</Words>
  <Application>Microsoft Office PowerPoint</Application>
  <PresentationFormat>On-screen Show (4:3)</PresentationFormat>
  <Paragraphs>180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Title &amp; Body</vt:lpstr>
      <vt:lpstr>Big Desire to Share Big Health Data:  A Shift in Consumer Attitudes toward Personal Health Information</vt:lpstr>
      <vt:lpstr>Slide 2</vt:lpstr>
      <vt:lpstr>What did we do?</vt:lpstr>
      <vt:lpstr>Genomera: Health collaboration</vt:lpstr>
      <vt:lpstr>Traitwise: Survey platform</vt:lpstr>
      <vt:lpstr>Why did we do this?</vt:lpstr>
      <vt:lpstr>Willing to share…</vt:lpstr>
      <vt:lpstr>What would I share?</vt:lpstr>
      <vt:lpstr>Our sample was WIRED</vt:lpstr>
      <vt:lpstr>Would I share irreversibly anonymized data?</vt:lpstr>
      <vt:lpstr>Would I share identified data?</vt:lpstr>
      <vt:lpstr>I want to know…</vt:lpstr>
      <vt:lpstr>What’s my motivation?</vt:lpstr>
      <vt:lpstr>Who should control access?</vt:lpstr>
      <vt:lpstr>What are the barriers to sharing?</vt:lpstr>
      <vt:lpstr>What am I concerned about?</vt:lpstr>
      <vt:lpstr>Give data. Get feedback…</vt:lpstr>
      <vt:lpstr>And I would pay for it…</vt:lpstr>
      <vt:lpstr>Limitations?</vt:lpstr>
      <vt:lpstr>Our sample was educated</vt:lpstr>
      <vt:lpstr>Can I replicate the results?</vt:lpstr>
      <vt:lpstr>Similar results</vt:lpstr>
      <vt:lpstr>Education seems to play a strong role…</vt:lpstr>
      <vt:lpstr>Conclusions</vt:lpstr>
      <vt:lpstr>Health Information Sharing Model</vt:lpstr>
      <vt:lpstr>Final thought…</vt:lpstr>
      <vt:lpstr>Acknowledgements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Desire to Share Big Health Data:  A Shift in Consumer Attitudes toward Personal Health Information</dc:title>
  <dc:creator>Thomas</dc:creator>
  <cp:lastModifiedBy>Thomas</cp:lastModifiedBy>
  <cp:revision>14</cp:revision>
  <dcterms:created xsi:type="dcterms:W3CDTF">2014-03-25T03:21:05Z</dcterms:created>
  <dcterms:modified xsi:type="dcterms:W3CDTF">2014-03-26T07:19:34Z</dcterms:modified>
</cp:coreProperties>
</file>