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70" r:id="rId4"/>
    <p:sldId id="262" r:id="rId5"/>
    <p:sldId id="267" r:id="rId6"/>
    <p:sldId id="266" r:id="rId7"/>
    <p:sldId id="272" r:id="rId8"/>
    <p:sldId id="264" r:id="rId9"/>
    <p:sldId id="260" r:id="rId10"/>
    <p:sldId id="261" r:id="rId11"/>
    <p:sldId id="259" r:id="rId12"/>
    <p:sldId id="269" r:id="rId13"/>
    <p:sldId id="263" r:id="rId14"/>
    <p:sldId id="277" r:id="rId15"/>
  </p:sldIdLst>
  <p:sldSz cx="9144000" cy="6858000" type="screen4x3"/>
  <p:notesSz cx="6946900" cy="9271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04"/>
  </p:normalViewPr>
  <p:slideViewPr>
    <p:cSldViewPr>
      <p:cViewPr varScale="1">
        <p:scale>
          <a:sx n="105" d="100"/>
          <a:sy n="105" d="100"/>
        </p:scale>
        <p:origin x="184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0323" cy="463550"/>
          </a:xfrm>
          <a:prstGeom prst="rect">
            <a:avLst/>
          </a:prstGeom>
        </p:spPr>
        <p:txBody>
          <a:bodyPr vert="horz" lIns="92664" tIns="46332" rIns="92664" bIns="4633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4969" y="0"/>
            <a:ext cx="3010323" cy="463550"/>
          </a:xfrm>
          <a:prstGeom prst="rect">
            <a:avLst/>
          </a:prstGeom>
        </p:spPr>
        <p:txBody>
          <a:bodyPr vert="horz" lIns="92664" tIns="46332" rIns="92664" bIns="46332" rtlCol="0"/>
          <a:lstStyle>
            <a:lvl1pPr algn="r">
              <a:defRPr sz="1200"/>
            </a:lvl1pPr>
          </a:lstStyle>
          <a:p>
            <a:fld id="{1E7D301C-4C51-419A-8B6C-43D21465411E}" type="datetimeFigureOut">
              <a:rPr lang="en-US" smtClean="0"/>
              <a:pPr/>
              <a:t>3/4/21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570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64" tIns="46332" rIns="92664" bIns="4633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4690" y="4403725"/>
            <a:ext cx="5557520" cy="4171950"/>
          </a:xfrm>
          <a:prstGeom prst="rect">
            <a:avLst/>
          </a:prstGeom>
        </p:spPr>
        <p:txBody>
          <a:bodyPr vert="horz" lIns="92664" tIns="46332" rIns="92664" bIns="4633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841"/>
            <a:ext cx="3010323" cy="463550"/>
          </a:xfrm>
          <a:prstGeom prst="rect">
            <a:avLst/>
          </a:prstGeom>
        </p:spPr>
        <p:txBody>
          <a:bodyPr vert="horz" lIns="92664" tIns="46332" rIns="92664" bIns="4633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4969" y="8805841"/>
            <a:ext cx="3010323" cy="463550"/>
          </a:xfrm>
          <a:prstGeom prst="rect">
            <a:avLst/>
          </a:prstGeom>
        </p:spPr>
        <p:txBody>
          <a:bodyPr vert="horz" lIns="92664" tIns="46332" rIns="92664" bIns="46332" rtlCol="0" anchor="b"/>
          <a:lstStyle>
            <a:lvl1pPr algn="r">
              <a:defRPr sz="1200"/>
            </a:lvl1pPr>
          </a:lstStyle>
          <a:p>
            <a:fld id="{C763DD4B-D7AE-42EF-AC29-5272BFC217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1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7BE8C-EB45-487D-86C7-BEA20091D86D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F9F5-51CC-4408-95BC-922BAA0BD18B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7BB7C-21D5-41AD-95B3-8926C726BAAB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B2B5-9E73-45C7-B94C-56EB9DBAA95A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7BAA0-CF2C-4E7D-A223-8A9792420D66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3130D-2CED-4376-AFF9-F3AE8D9F3FC4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E0C6-17B9-4BCE-933A-CB85DC79ADF7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5B968-7F73-4367-A532-2F66AC66633A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A252D-AA9D-44FC-8607-F3622C572692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1F99-DC22-4D60-8F01-35A74AC2A731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A4EE0-BA24-4389-AEFB-231449753425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67FBA-AFF2-4DB8-912C-E27229B875EF}" type="datetime1">
              <a:rPr lang="en-US" smtClean="0"/>
              <a:pPr/>
              <a:t>3/4/21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D6D5A-CE89-40B9-B6D1-5A071FE681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scaux.culture.f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ms.gov/EHRIncentivePrograms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c.gov/nchs/data/hestat/emr_ehr_09/emr_ehr_09.ht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happened to my chart at the doctor's office?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K. Thomas Pickard</a:t>
            </a:r>
          </a:p>
          <a:p>
            <a:r>
              <a:rPr lang="en-US" dirty="0"/>
              <a:t>August 30, 2011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Medical record: 15,000 years ago.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412468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http://www.lascaux.culture.fr</a:t>
            </a:r>
            <a:endParaRPr lang="en-US" dirty="0"/>
          </a:p>
        </p:txBody>
      </p:sp>
      <p:pic>
        <p:nvPicPr>
          <p:cNvPr id="1026" name="Picture 2" descr="01AAC1AE-3D19-4876-9CFA-BB90D460FE8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1323551"/>
            <a:ext cx="6906399" cy="4848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What is an EHR?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67200" cy="4525963"/>
          </a:xfrm>
        </p:spPr>
        <p:txBody>
          <a:bodyPr>
            <a:normAutofit/>
          </a:bodyPr>
          <a:lstStyle/>
          <a:p>
            <a:r>
              <a:rPr lang="en-US" dirty="0"/>
              <a:t>Electronic Health Record</a:t>
            </a:r>
          </a:p>
          <a:p>
            <a:r>
              <a:rPr lang="en-US" dirty="0"/>
              <a:t>Same as EMR – Electronic Medical Record</a:t>
            </a:r>
          </a:p>
          <a:p>
            <a:r>
              <a:rPr lang="en-US" dirty="0"/>
              <a:t>Replaces paper chart</a:t>
            </a:r>
          </a:p>
          <a:p>
            <a:r>
              <a:rPr lang="en-US" dirty="0"/>
              <a:t>Better access to medical history</a:t>
            </a:r>
          </a:p>
          <a:p>
            <a:endParaRPr lang="en-US" dirty="0"/>
          </a:p>
        </p:txBody>
      </p:sp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4096" y="4005721"/>
            <a:ext cx="4143693" cy="2166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3" descr="http://www.medinfonowblog.com/wordpress/wp-content/uploads/2011/05/ipa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91100" y="533400"/>
            <a:ext cx="4152900" cy="3333750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What do people want from the EHR?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12468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California HealthCare Foundation, April 2010</a:t>
            </a: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76400"/>
            <a:ext cx="8496300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Are EHR users worried about privacy?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295400"/>
            <a:ext cx="602932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6412468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California HealthCare Foundation, April 2010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What about non-users?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75% worried about privacy</a:t>
            </a:r>
          </a:p>
          <a:p>
            <a:r>
              <a:rPr lang="en-US" dirty="0"/>
              <a:t>57% would sign-up if they trusted the organization</a:t>
            </a:r>
          </a:p>
          <a:p>
            <a:r>
              <a:rPr lang="en-US" dirty="0"/>
              <a:t>54% strong laws and fines matter</a:t>
            </a:r>
          </a:p>
          <a:p>
            <a:r>
              <a:rPr lang="en-US" dirty="0"/>
              <a:t>52% would do it if the doctor said it was safe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412468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California HealthCare Foundation, April 2010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How do you relate to your physician?</a:t>
            </a: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447800"/>
            <a:ext cx="6324600" cy="4638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6412468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Carina Von </a:t>
            </a:r>
            <a:r>
              <a:rPr lang="en-US" dirty="0" err="1"/>
              <a:t>Knoop</a:t>
            </a:r>
            <a:r>
              <a:rPr lang="en-US" dirty="0"/>
              <a:t>, BCG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Your privacy: HITECH Act of 2009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Health Information Technology for Economic and Clinical Health</a:t>
            </a:r>
          </a:p>
          <a:p>
            <a:r>
              <a:rPr lang="en-US" dirty="0"/>
              <a:t>Part of Reinvestment Act (ARRA)</a:t>
            </a:r>
          </a:p>
          <a:p>
            <a:r>
              <a:rPr lang="en-US" dirty="0"/>
              <a:t>Expands HIPAA privacy and security</a:t>
            </a:r>
          </a:p>
          <a:p>
            <a:r>
              <a:rPr lang="en-US" dirty="0"/>
              <a:t>Stronger penalties for data breaches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How are we moving to EHRs?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248400" cy="4525963"/>
          </a:xfrm>
        </p:spPr>
        <p:txBody>
          <a:bodyPr/>
          <a:lstStyle/>
          <a:p>
            <a:r>
              <a:rPr lang="en-US" dirty="0"/>
              <a:t>ARRA Incentive: $19.2 billion</a:t>
            </a:r>
          </a:p>
          <a:p>
            <a:r>
              <a:rPr lang="en-US" dirty="0"/>
              <a:t>Medicare: $44,000 per physician over five years</a:t>
            </a:r>
          </a:p>
          <a:p>
            <a:r>
              <a:rPr lang="en-US" dirty="0"/>
              <a:t>Carrot: Must start by end of 2011</a:t>
            </a:r>
          </a:p>
          <a:p>
            <a:r>
              <a:rPr lang="en-US" dirty="0"/>
              <a:t>Stick: 2015 and later, penalties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 descr="C:\Users\Thomas\Documents\_temp\EHRIncentiveLogowe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4343400"/>
            <a:ext cx="2743200" cy="164917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6412468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HHS </a:t>
            </a:r>
            <a:r>
              <a:rPr lang="en-US" dirty="0">
                <a:hlinkClick r:id="rId4"/>
              </a:rPr>
              <a:t>https://www.cms.gov/EHRIncentivePrograms/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Hospitals and physicians are quickly adopting EHRs.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50% nationwide</a:t>
            </a:r>
          </a:p>
          <a:p>
            <a:r>
              <a:rPr lang="en-US" dirty="0"/>
              <a:t>70% in California</a:t>
            </a:r>
          </a:p>
          <a:p>
            <a:r>
              <a:rPr lang="en-US" dirty="0"/>
              <a:t>80% in Gilroy!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414052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CDC </a:t>
            </a:r>
            <a:r>
              <a:rPr lang="en-US" dirty="0">
                <a:hlinkClick r:id="rId3"/>
              </a:rPr>
              <a:t>http://www.cdc.gov/nchs/data/hestat/emr_ehr_09/emr_ehr_09.htm</a:t>
            </a:r>
            <a:endParaRPr lang="en-US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1524000"/>
            <a:ext cx="4876800" cy="4481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2362200"/>
            <a:ext cx="481965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How expensive is healthcare?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spend $2.5 trillion annually</a:t>
            </a:r>
          </a:p>
          <a:p>
            <a:r>
              <a:rPr lang="en-US" dirty="0"/>
              <a:t>About 17% of GDP today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38060" y="5943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1960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96200" y="19812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16%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657600" y="5943600"/>
            <a:ext cx="4724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2247899" y="4533900"/>
            <a:ext cx="2819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0" y="6412468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OECD data, </a:t>
            </a:r>
            <a:r>
              <a:rPr lang="en-US" dirty="0" err="1"/>
              <a:t>Timeshifter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514600" y="42672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% GDP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5562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5%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593366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2007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How much money will EHRs save?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$80 billion per year (</a:t>
            </a:r>
            <a:r>
              <a:rPr lang="en-US" dirty="0" err="1"/>
              <a:t>Hillestad</a:t>
            </a:r>
            <a:r>
              <a:rPr lang="en-US" dirty="0"/>
              <a:t>/RAND, 2005)</a:t>
            </a:r>
          </a:p>
          <a:p>
            <a:pPr lvl="1"/>
            <a:r>
              <a:rPr lang="en-US" dirty="0"/>
              <a:t>Direct clinical savings</a:t>
            </a:r>
          </a:p>
          <a:p>
            <a:r>
              <a:rPr lang="en-US" dirty="0"/>
              <a:t>Infrastructure to go after $700 billion (Thomson Reuters/BCG, 2009)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200" y="3886200"/>
          <a:ext cx="7467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85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Estimated waste</a:t>
                      </a:r>
                      <a:r>
                        <a:rPr lang="en-US" baseline="0" dirty="0"/>
                        <a:t> (billions)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Overtreatment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Fraud and abuse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Administrative inefficiencies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Provider inefficiency and errors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Lack</a:t>
                      </a:r>
                      <a:r>
                        <a:rPr lang="en-US" baseline="0" dirty="0"/>
                        <a:t> of care coordination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Preventable conditions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The Personal Health Record (PHR)</a:t>
            </a:r>
          </a:p>
        </p:txBody>
      </p:sp>
      <p:pic>
        <p:nvPicPr>
          <p:cNvPr id="4" name="Picture 6" descr="http://a2.mzstatic.com/us/r1000/060/Purple/13/51/88/mzl.broyqjnz.320x480-75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042491"/>
            <a:ext cx="3048000" cy="438150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" descr="MyCh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30795"/>
            <a:ext cx="3048000" cy="438150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4" descr="http://a4.mzstatic.com/us/r1000/084/Purple/df/a8/8f/mzl.ehknekgj.320x480-75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1649896"/>
            <a:ext cx="3048000" cy="438150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8" descr="http://a2.mzstatic.com/us/r1000/082/Purple/90/c7/16/mzl.xrvabyyi.320x480-75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38800" y="2042491"/>
            <a:ext cx="3048000" cy="438150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0" y="6412468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Epic Systems, </a:t>
            </a:r>
            <a:r>
              <a:rPr lang="en-US" dirty="0" err="1"/>
              <a:t>MyChart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en-US" sz="3100" dirty="0"/>
          </a:p>
          <a:p>
            <a:pPr>
              <a:buNone/>
            </a:pPr>
            <a:r>
              <a:rPr lang="en-US" sz="6700" b="1" dirty="0"/>
              <a:t>KT Pickard</a:t>
            </a:r>
          </a:p>
          <a:p>
            <a:pPr>
              <a:buNone/>
            </a:pPr>
            <a:r>
              <a:rPr lang="en-US" sz="5900" dirty="0"/>
              <a:t>@</a:t>
            </a:r>
            <a:r>
              <a:rPr lang="en-US" sz="5900" dirty="0" err="1"/>
              <a:t>kt_pickard</a:t>
            </a:r>
            <a:endParaRPr lang="en-US" sz="5900" dirty="0"/>
          </a:p>
          <a:p>
            <a:pPr>
              <a:buNone/>
            </a:pPr>
            <a:r>
              <a:rPr lang="en-US" sz="5900" dirty="0" err="1"/>
              <a:t>linkedin.com</a:t>
            </a:r>
            <a:r>
              <a:rPr lang="en-US" sz="5900" dirty="0"/>
              <a:t>/in/</a:t>
            </a:r>
            <a:r>
              <a:rPr lang="en-US" sz="5900" dirty="0" err="1"/>
              <a:t>ktpickard</a:t>
            </a:r>
            <a:endParaRPr lang="en-US" sz="5900" dirty="0"/>
          </a:p>
          <a:p>
            <a:pPr>
              <a:buNone/>
            </a:pPr>
            <a:endParaRPr lang="en-US" sz="5900" dirty="0"/>
          </a:p>
          <a:p>
            <a:pPr>
              <a:buNone/>
            </a:pPr>
            <a:r>
              <a:rPr lang="en-US" sz="5900" dirty="0"/>
              <a:t>Disclosure statement: Nothing to disclose</a:t>
            </a:r>
          </a:p>
          <a:p>
            <a:pPr>
              <a:buNone/>
            </a:pPr>
            <a:endParaRPr lang="en-US" sz="5900" dirty="0"/>
          </a:p>
          <a:p>
            <a:pPr>
              <a:buNone/>
            </a:pPr>
            <a:r>
              <a:rPr lang="en-US" dirty="0"/>
              <a:t>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121" name="Picture 1" descr="C:\Users\Thomas\Pictures\K_Thomas_Pickar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1917" y="980728"/>
            <a:ext cx="1768475" cy="176847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0414752"/>
      </p:ext>
    </p:extLst>
  </p:cSld>
  <p:clrMapOvr>
    <a:masterClrMapping/>
  </p:clrMapOvr>
  <p:transition advTm="150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446</Words>
  <Application>Microsoft Macintosh PowerPoint</Application>
  <PresentationFormat>On-screen Show (4:3)</PresentationFormat>
  <Paragraphs>105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What happened to my chart at the doctor's office?</vt:lpstr>
      <vt:lpstr>Medical record: 15,000 years ago.</vt:lpstr>
      <vt:lpstr>What is an EHR?</vt:lpstr>
      <vt:lpstr>What do people want from the EHR?</vt:lpstr>
      <vt:lpstr>Are EHR users worried about privacy?</vt:lpstr>
      <vt:lpstr>What about non-users?</vt:lpstr>
      <vt:lpstr>How do you relate to your physician?</vt:lpstr>
      <vt:lpstr>Your privacy: HITECH Act of 2009</vt:lpstr>
      <vt:lpstr>How are we moving to EHRs?</vt:lpstr>
      <vt:lpstr>Hospitals and physicians are quickly adopting EHRs.</vt:lpstr>
      <vt:lpstr>How expensive is healthcare?</vt:lpstr>
      <vt:lpstr>How much money will EHRs save?</vt:lpstr>
      <vt:lpstr>The Personal Health Record (PHR)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happened to my chart at the doctor's office?</dc:title>
  <dc:creator>Thomas</dc:creator>
  <cp:lastModifiedBy>KT Pickard</cp:lastModifiedBy>
  <cp:revision>15</cp:revision>
  <dcterms:created xsi:type="dcterms:W3CDTF">2011-08-29T05:40:40Z</dcterms:created>
  <dcterms:modified xsi:type="dcterms:W3CDTF">2021-03-05T04:19:42Z</dcterms:modified>
</cp:coreProperties>
</file>