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97" r:id="rId2"/>
    <p:sldId id="312" r:id="rId3"/>
    <p:sldId id="313" r:id="rId4"/>
    <p:sldId id="315" r:id="rId5"/>
    <p:sldId id="331" r:id="rId6"/>
    <p:sldId id="332" r:id="rId7"/>
    <p:sldId id="333" r:id="rId8"/>
    <p:sldId id="322" r:id="rId9"/>
    <p:sldId id="317" r:id="rId10"/>
    <p:sldId id="316" r:id="rId11"/>
    <p:sldId id="334" r:id="rId12"/>
    <p:sldId id="335" r:id="rId13"/>
    <p:sldId id="336" r:id="rId14"/>
    <p:sldId id="337" r:id="rId15"/>
    <p:sldId id="318" r:id="rId16"/>
    <p:sldId id="321" r:id="rId17"/>
    <p:sldId id="323" r:id="rId18"/>
    <p:sldId id="314" r:id="rId19"/>
    <p:sldId id="307" r:id="rId20"/>
    <p:sldId id="328" r:id="rId21"/>
    <p:sldId id="325" r:id="rId22"/>
    <p:sldId id="311" r:id="rId23"/>
    <p:sldId id="268" r:id="rId24"/>
    <p:sldId id="282" r:id="rId25"/>
    <p:sldId id="291" r:id="rId26"/>
    <p:sldId id="306" r:id="rId27"/>
    <p:sldId id="305" r:id="rId28"/>
    <p:sldId id="304" r:id="rId29"/>
    <p:sldId id="299" r:id="rId30"/>
    <p:sldId id="295" r:id="rId31"/>
    <p:sldId id="273" r:id="rId32"/>
    <p:sldId id="301" r:id="rId33"/>
    <p:sldId id="302" r:id="rId34"/>
    <p:sldId id="303" r:id="rId35"/>
    <p:sldId id="309" r:id="rId36"/>
    <p:sldId id="269" r:id="rId37"/>
    <p:sldId id="330" r:id="rId38"/>
    <p:sldId id="310" r:id="rId3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8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3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3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30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9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7.xlsx" TargetMode="External"/><Relationship Id="rId2" Type="http://schemas.openxmlformats.org/officeDocument/2006/relationships/chartUserShapes" Target="../drawings/drawing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9.xlsx" TargetMode="External"/><Relationship Id="rId2" Type="http://schemas.openxmlformats.org/officeDocument/2006/relationships/chartUserShapes" Target="../drawings/drawing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tpickard:Dropbox:Documents:Documents_Kelly:My%20Consulting:Research:Exploring%20Markets%20of%20Data%20for%20Personal%20Health%20Information:Exploring-Markets-of-Data-for%20Personal-Health-Information-Analysis-2014-08-2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Responses by Continent</a:t>
            </a:r>
          </a:p>
        </c:rich>
      </c:tx>
      <c:layout>
        <c:manualLayout>
          <c:xMode val="edge"/>
          <c:yMode val="edge"/>
          <c:x val="0.277492553313506"/>
          <c:y val="0.0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41656997951094"/>
                  <c:y val="0.0024233595800524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0.0496169465720153"/>
                  <c:y val="-0.0016146981627296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0592906485024121"/>
                  <c:y val="0.047930461919442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0.199016171351856"/>
                  <c:y val="0.10453307086614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-0.112154606955944"/>
                  <c:y val="-0.20771338582677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84469118371829"/>
                  <c:y val="0.089644356955380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Country!$B$73:$B$78</c:f>
              <c:strCache>
                <c:ptCount val="6"/>
                <c:pt idx="0">
                  <c:v>South America</c:v>
                </c:pt>
                <c:pt idx="1">
                  <c:v>Oceania</c:v>
                </c:pt>
                <c:pt idx="2">
                  <c:v>Africa</c:v>
                </c:pt>
                <c:pt idx="3">
                  <c:v>North America</c:v>
                </c:pt>
                <c:pt idx="4">
                  <c:v>Europe</c:v>
                </c:pt>
                <c:pt idx="5">
                  <c:v>Asia</c:v>
                </c:pt>
              </c:strCache>
            </c:strRef>
          </c:cat>
          <c:val>
            <c:numRef>
              <c:f>Country!$D$73:$D$78</c:f>
              <c:numCache>
                <c:formatCode>0%</c:formatCode>
                <c:ptCount val="6"/>
                <c:pt idx="0">
                  <c:v>0.015</c:v>
                </c:pt>
                <c:pt idx="1">
                  <c:v>0.02</c:v>
                </c:pt>
                <c:pt idx="2">
                  <c:v>0.045</c:v>
                </c:pt>
                <c:pt idx="3">
                  <c:v>0.1725</c:v>
                </c:pt>
                <c:pt idx="4">
                  <c:v>0.3525</c:v>
                </c:pt>
                <c:pt idx="5">
                  <c:v>0.395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If I could remove my name, age, etc. from my health information, I would share it...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'Q2 - Analysis'!$A$2:$A$4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'Q2 - Analysis'!$C$2:$C$4</c:f>
              <c:numCache>
                <c:formatCode>0%</c:formatCode>
                <c:ptCount val="3"/>
                <c:pt idx="0">
                  <c:v>0.5</c:v>
                </c:pt>
                <c:pt idx="1">
                  <c:v>0.33</c:v>
                </c:pt>
                <c:pt idx="2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58880632"/>
        <c:axId val="-2116319320"/>
      </c:barChart>
      <c:catAx>
        <c:axId val="-2058880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-2116319320"/>
        <c:crosses val="autoZero"/>
        <c:auto val="1"/>
        <c:lblAlgn val="ctr"/>
        <c:lblOffset val="100"/>
        <c:noMultiLvlLbl val="0"/>
      </c:catAx>
      <c:valAx>
        <c:axId val="-21163193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58880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>
                <a:effectLst/>
              </a:rPr>
              <a:t>If I were rewarded financially, then I would be...</a:t>
            </a:r>
            <a:r>
              <a:rPr lang="en-US" sz="1800" b="1" i="0" u="none" strike="noStrike" baseline="0" dirty="0"/>
              <a:t> </a:t>
            </a:r>
            <a:endParaRPr lang="en-US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2"/>
              <c:layout>
                <c:manualLayout>
                  <c:x val="0.0"/>
                  <c:y val="0.0863537646029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'Q5 - Analysis'!$A$2:$A$4</c:f>
              <c:strCache>
                <c:ptCount val="3"/>
                <c:pt idx="0">
                  <c:v>More likely to share my health information</c:v>
                </c:pt>
                <c:pt idx="1">
                  <c:v>Neither more likely nor less likely to share my health information</c:v>
                </c:pt>
                <c:pt idx="2">
                  <c:v>Less likely to share my health information</c:v>
                </c:pt>
              </c:strCache>
            </c:strRef>
          </c:cat>
          <c:val>
            <c:numRef>
              <c:f>'Q5 - Analysis'!$C$2:$C$4</c:f>
              <c:numCache>
                <c:formatCode>0%</c:formatCode>
                <c:ptCount val="3"/>
                <c:pt idx="0">
                  <c:v>0.647</c:v>
                </c:pt>
                <c:pt idx="1">
                  <c:v>0.262</c:v>
                </c:pt>
                <c:pt idx="2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59369976"/>
        <c:axId val="-2058577656"/>
      </c:barChart>
      <c:catAx>
        <c:axId val="-20593699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058577656"/>
        <c:crosses val="autoZero"/>
        <c:auto val="1"/>
        <c:lblAlgn val="ctr"/>
        <c:lblOffset val="100"/>
        <c:noMultiLvlLbl val="0"/>
      </c:catAx>
      <c:valAx>
        <c:axId val="-20585776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59369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 would share/sell these types of health information...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'Q4 v Q7 - Analysis'!$A$406</c:f>
              <c:strCache>
                <c:ptCount val="1"/>
                <c:pt idx="0">
                  <c:v>Share</c:v>
                </c:pt>
              </c:strCache>
            </c:strRef>
          </c:tx>
          <c:invertIfNegative val="0"/>
          <c:cat>
            <c:strRef>
              <c:f>'Q4 v Q7 - Analysis'!$B$405:$J$405</c:f>
              <c:strCache>
                <c:ptCount val="9"/>
                <c:pt idx="0">
                  <c:v>Diseases and conditions</c:v>
                </c:pt>
                <c:pt idx="1">
                  <c:v>Medications</c:v>
                </c:pt>
                <c:pt idx="2">
                  <c:v>Diet</c:v>
                </c:pt>
                <c:pt idx="3">
                  <c:v>Exercise</c:v>
                </c:pt>
                <c:pt idx="4">
                  <c:v>Traits (for example, eye color)</c:v>
                </c:pt>
                <c:pt idx="5">
                  <c:v>Genomic data (DNA)</c:v>
                </c:pt>
                <c:pt idx="6">
                  <c:v>Electronic medical records</c:v>
                </c:pt>
                <c:pt idx="7">
                  <c:v>Other</c:v>
                </c:pt>
                <c:pt idx="8">
                  <c:v>None of the above</c:v>
                </c:pt>
              </c:strCache>
            </c:strRef>
          </c:cat>
          <c:val>
            <c:numRef>
              <c:f>'Q4 v Q7 - Analysis'!$B$406:$J$406</c:f>
              <c:numCache>
                <c:formatCode>General</c:formatCode>
                <c:ptCount val="9"/>
                <c:pt idx="0">
                  <c:v>177.0</c:v>
                </c:pt>
                <c:pt idx="1">
                  <c:v>157.0</c:v>
                </c:pt>
                <c:pt idx="2">
                  <c:v>157.0</c:v>
                </c:pt>
                <c:pt idx="3">
                  <c:v>156.0</c:v>
                </c:pt>
                <c:pt idx="4">
                  <c:v>135.0</c:v>
                </c:pt>
                <c:pt idx="5">
                  <c:v>123.0</c:v>
                </c:pt>
                <c:pt idx="6">
                  <c:v>117.0</c:v>
                </c:pt>
                <c:pt idx="7">
                  <c:v>46.0</c:v>
                </c:pt>
                <c:pt idx="8">
                  <c:v>35.0</c:v>
                </c:pt>
              </c:numCache>
            </c:numRef>
          </c:val>
        </c:ser>
        <c:ser>
          <c:idx val="1"/>
          <c:order val="1"/>
          <c:tx>
            <c:strRef>
              <c:f>'Q4 v Q7 - Analysis'!$A$407</c:f>
              <c:strCache>
                <c:ptCount val="1"/>
                <c:pt idx="0">
                  <c:v>Sell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'Q4 v Q7 - Analysis'!$B$405:$J$405</c:f>
              <c:strCache>
                <c:ptCount val="9"/>
                <c:pt idx="0">
                  <c:v>Diseases and conditions</c:v>
                </c:pt>
                <c:pt idx="1">
                  <c:v>Medications</c:v>
                </c:pt>
                <c:pt idx="2">
                  <c:v>Diet</c:v>
                </c:pt>
                <c:pt idx="3">
                  <c:v>Exercise</c:v>
                </c:pt>
                <c:pt idx="4">
                  <c:v>Traits (for example, eye color)</c:v>
                </c:pt>
                <c:pt idx="5">
                  <c:v>Genomic data (DNA)</c:v>
                </c:pt>
                <c:pt idx="6">
                  <c:v>Electronic medical records</c:v>
                </c:pt>
                <c:pt idx="7">
                  <c:v>Other</c:v>
                </c:pt>
                <c:pt idx="8">
                  <c:v>None of the above</c:v>
                </c:pt>
              </c:strCache>
            </c:strRef>
          </c:cat>
          <c:val>
            <c:numRef>
              <c:f>'Q4 v Q7 - Analysis'!$B$407:$J$407</c:f>
              <c:numCache>
                <c:formatCode>General</c:formatCode>
                <c:ptCount val="9"/>
                <c:pt idx="0">
                  <c:v>180.0</c:v>
                </c:pt>
                <c:pt idx="1">
                  <c:v>186.0</c:v>
                </c:pt>
                <c:pt idx="2">
                  <c:v>163.0</c:v>
                </c:pt>
                <c:pt idx="3">
                  <c:v>166.0</c:v>
                </c:pt>
                <c:pt idx="4">
                  <c:v>148.0</c:v>
                </c:pt>
                <c:pt idx="5">
                  <c:v>127.0</c:v>
                </c:pt>
                <c:pt idx="6">
                  <c:v>139.0</c:v>
                </c:pt>
                <c:pt idx="7">
                  <c:v>45.0</c:v>
                </c:pt>
                <c:pt idx="8">
                  <c:v>70.0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6619752"/>
        <c:axId val="-2116371496"/>
      </c:barChart>
      <c:catAx>
        <c:axId val="-2116619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116371496"/>
        <c:crosses val="autoZero"/>
        <c:auto val="1"/>
        <c:lblAlgn val="ctr"/>
        <c:lblOffset val="100"/>
        <c:noMultiLvlLbl val="0"/>
      </c:catAx>
      <c:valAx>
        <c:axId val="-21163714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Responses</a:t>
                </a:r>
              </a:p>
            </c:rich>
          </c:tx>
          <c:layout>
            <c:manualLayout>
              <c:xMode val="edge"/>
              <c:yMode val="edge"/>
              <c:x val="0.0340336179492646"/>
              <c:y val="0.2804135341889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16619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2750070258801"/>
          <c:y val="0.246255815525058"/>
          <c:w val="0.100370886041274"/>
          <c:h val="0.12657299399300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I would share/sell my health information with...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'Q3 v Q6 - Analysis'!$A$406</c:f>
              <c:strCache>
                <c:ptCount val="1"/>
                <c:pt idx="0">
                  <c:v>Share</c:v>
                </c:pt>
              </c:strCache>
            </c:strRef>
          </c:tx>
          <c:invertIfNegative val="0"/>
          <c:cat>
            <c:strRef>
              <c:f>'Q3 v Q6 - Analysis'!$B$405:$K$405</c:f>
              <c:strCache>
                <c:ptCount val="10"/>
                <c:pt idx="0">
                  <c:v>My doctor or healthcare provider</c:v>
                </c:pt>
                <c:pt idx="1">
                  <c:v>Family members</c:v>
                </c:pt>
                <c:pt idx="2">
                  <c:v>Non-profit research organizations</c:v>
                </c:pt>
                <c:pt idx="3">
                  <c:v>Universities and academic institutions</c:v>
                </c:pt>
                <c:pt idx="4">
                  <c:v>Insurance companies</c:v>
                </c:pt>
                <c:pt idx="5">
                  <c:v>National databanks</c:v>
                </c:pt>
                <c:pt idx="6">
                  <c:v>For-profit companies</c:v>
                </c:pt>
                <c:pt idx="7">
                  <c:v>Everyone</c:v>
                </c:pt>
                <c:pt idx="8">
                  <c:v>Other</c:v>
                </c:pt>
                <c:pt idx="9">
                  <c:v>None of the above</c:v>
                </c:pt>
              </c:strCache>
            </c:strRef>
          </c:cat>
          <c:val>
            <c:numRef>
              <c:f>'Q3 v Q6 - Analysis'!$B$406:$K$406</c:f>
              <c:numCache>
                <c:formatCode>General</c:formatCode>
                <c:ptCount val="10"/>
                <c:pt idx="0">
                  <c:v>167.0</c:v>
                </c:pt>
                <c:pt idx="1">
                  <c:v>162.0</c:v>
                </c:pt>
                <c:pt idx="2">
                  <c:v>143.0</c:v>
                </c:pt>
                <c:pt idx="3">
                  <c:v>137.0</c:v>
                </c:pt>
                <c:pt idx="4">
                  <c:v>89.0</c:v>
                </c:pt>
                <c:pt idx="5">
                  <c:v>83.0</c:v>
                </c:pt>
                <c:pt idx="6">
                  <c:v>79.0</c:v>
                </c:pt>
                <c:pt idx="7">
                  <c:v>63.0</c:v>
                </c:pt>
                <c:pt idx="8">
                  <c:v>24.0</c:v>
                </c:pt>
                <c:pt idx="9">
                  <c:v>21.0</c:v>
                </c:pt>
              </c:numCache>
            </c:numRef>
          </c:val>
        </c:ser>
        <c:ser>
          <c:idx val="1"/>
          <c:order val="1"/>
          <c:tx>
            <c:strRef>
              <c:f>'Q3 v Q6 - Analysis'!$A$407</c:f>
              <c:strCache>
                <c:ptCount val="1"/>
                <c:pt idx="0">
                  <c:v>Sell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'Q3 v Q6 - Analysis'!$B$405:$K$405</c:f>
              <c:strCache>
                <c:ptCount val="10"/>
                <c:pt idx="0">
                  <c:v>My doctor or healthcare provider</c:v>
                </c:pt>
                <c:pt idx="1">
                  <c:v>Family members</c:v>
                </c:pt>
                <c:pt idx="2">
                  <c:v>Non-profit research organizations</c:v>
                </c:pt>
                <c:pt idx="3">
                  <c:v>Universities and academic institutions</c:v>
                </c:pt>
                <c:pt idx="4">
                  <c:v>Insurance companies</c:v>
                </c:pt>
                <c:pt idx="5">
                  <c:v>National databanks</c:v>
                </c:pt>
                <c:pt idx="6">
                  <c:v>For-profit companies</c:v>
                </c:pt>
                <c:pt idx="7">
                  <c:v>Everyone</c:v>
                </c:pt>
                <c:pt idx="8">
                  <c:v>Other</c:v>
                </c:pt>
                <c:pt idx="9">
                  <c:v>None of the above</c:v>
                </c:pt>
              </c:strCache>
            </c:strRef>
          </c:cat>
          <c:val>
            <c:numRef>
              <c:f>'Q3 v Q6 - Analysis'!$B$407:$K$407</c:f>
              <c:numCache>
                <c:formatCode>General</c:formatCode>
                <c:ptCount val="10"/>
                <c:pt idx="0">
                  <c:v>140.0</c:v>
                </c:pt>
                <c:pt idx="1">
                  <c:v>146.0</c:v>
                </c:pt>
                <c:pt idx="2">
                  <c:v>142.0</c:v>
                </c:pt>
                <c:pt idx="3">
                  <c:v>147.0</c:v>
                </c:pt>
                <c:pt idx="4">
                  <c:v>106.0</c:v>
                </c:pt>
                <c:pt idx="5">
                  <c:v>116.0</c:v>
                </c:pt>
                <c:pt idx="6">
                  <c:v>119.0</c:v>
                </c:pt>
                <c:pt idx="7">
                  <c:v>104.0</c:v>
                </c:pt>
                <c:pt idx="8">
                  <c:v>31.0</c:v>
                </c:pt>
                <c:pt idx="9">
                  <c:v>69.0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59318360"/>
        <c:axId val="-2058799192"/>
      </c:barChart>
      <c:catAx>
        <c:axId val="-2059318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058799192"/>
        <c:crosses val="autoZero"/>
        <c:auto val="1"/>
        <c:lblAlgn val="ctr"/>
        <c:lblOffset val="100"/>
        <c:noMultiLvlLbl val="0"/>
      </c:catAx>
      <c:valAx>
        <c:axId val="-20587991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dirty="0"/>
                  <a:t>Responses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943667856593096"/>
              <c:y val="0.23300949513663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59318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560973827246"/>
          <c:y val="0.233478333937531"/>
          <c:w val="0.0889120599374548"/>
          <c:h val="0.123460513188894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b="1" i="0" u="none" strike="noStrike" baseline="0" dirty="0">
                <a:effectLst/>
              </a:rPr>
              <a:t>"Yes/No" Response to Selling with Financial Reward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vs</a:t>
            </a:r>
            <a:r>
              <a:rPr lang="en-US" sz="1800" b="1" i="0" u="none" strike="noStrike" baseline="0" dirty="0"/>
              <a:t> Difference in Average N</a:t>
            </a:r>
            <a:r>
              <a:rPr lang="en-US" sz="1800" dirty="0"/>
              <a:t>umber of Items </a:t>
            </a:r>
            <a:r>
              <a:rPr lang="en-US" sz="1800" dirty="0" smtClean="0"/>
              <a:t>Selected</a:t>
            </a:r>
            <a:endParaRPr lang="en-US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'Q4 v Q7 v Q5 - Analysis'!$J$404:$J$405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'Q4 v Q7 v Q5 - Analysis'!$K$404:$K$405</c:f>
              <c:numCache>
                <c:formatCode>0.00</c:formatCode>
                <c:ptCount val="2"/>
                <c:pt idx="0">
                  <c:v>2.183908045977011</c:v>
                </c:pt>
                <c:pt idx="1">
                  <c:v>-1.857142857142857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2341640"/>
        <c:axId val="-2142604648"/>
      </c:barChart>
      <c:catAx>
        <c:axId val="-2142341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Response to Selling</a:t>
                </a:r>
                <a:r>
                  <a:rPr lang="en-US" sz="1600" baseline="0"/>
                  <a:t> with Financial Reward</a:t>
                </a:r>
                <a:endParaRPr lang="en-US" sz="1600"/>
              </a:p>
            </c:rich>
          </c:tx>
          <c:layout/>
          <c:overlay val="0"/>
        </c:title>
        <c:majorTickMark val="out"/>
        <c:minorTickMark val="none"/>
        <c:tickLblPos val="low"/>
        <c:txPr>
          <a:bodyPr/>
          <a:lstStyle/>
          <a:p>
            <a:pPr>
              <a:defRPr sz="1400" b="1"/>
            </a:pPr>
            <a:endParaRPr lang="en-US"/>
          </a:p>
        </c:txPr>
        <c:crossAx val="-2142604648"/>
        <c:crosses val="autoZero"/>
        <c:auto val="1"/>
        <c:lblAlgn val="ctr"/>
        <c:lblOffset val="100"/>
        <c:noMultiLvlLbl val="0"/>
      </c:catAx>
      <c:valAx>
        <c:axId val="-2142604648"/>
        <c:scaling>
          <c:orientation val="minMax"/>
          <c:max val="2.0"/>
          <c:min val="-2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Difference</a:t>
                </a:r>
                <a:r>
                  <a:rPr lang="en-US" sz="1400" baseline="0" dirty="0"/>
                  <a:t> in Average Number of I</a:t>
                </a:r>
                <a:r>
                  <a:rPr lang="en-US" sz="1400" dirty="0"/>
                  <a:t>tems </a:t>
                </a:r>
                <a:r>
                  <a:rPr lang="en-US" sz="1400" dirty="0" smtClean="0"/>
                  <a:t>Selected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01440329218107"/>
              <c:y val="0.186473239758074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42341640"/>
        <c:crosses val="autoZero"/>
        <c:crossBetween val="between"/>
        <c:majorUnit val="2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Annual Household Income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'Household Income'!$A$2:$A$8</c:f>
              <c:strCache>
                <c:ptCount val="7"/>
                <c:pt idx="0">
                  <c:v>$0 - $25,000</c:v>
                </c:pt>
                <c:pt idx="1">
                  <c:v>$25,000 - $50,000</c:v>
                </c:pt>
                <c:pt idx="2">
                  <c:v>$50,000 - $75,000</c:v>
                </c:pt>
                <c:pt idx="3">
                  <c:v>$75,000 - $100,000</c:v>
                </c:pt>
                <c:pt idx="4">
                  <c:v>$100,000 - $200,000</c:v>
                </c:pt>
                <c:pt idx="5">
                  <c:v>$200,000 - $500,000</c:v>
                </c:pt>
                <c:pt idx="6">
                  <c:v>&gt;$500,000</c:v>
                </c:pt>
              </c:strCache>
            </c:strRef>
          </c:cat>
          <c:val>
            <c:numRef>
              <c:f>'Household Income'!$C$2:$C$8</c:f>
              <c:numCache>
                <c:formatCode>0%</c:formatCode>
                <c:ptCount val="7"/>
                <c:pt idx="0">
                  <c:v>0.5375</c:v>
                </c:pt>
                <c:pt idx="1">
                  <c:v>0.21</c:v>
                </c:pt>
                <c:pt idx="2">
                  <c:v>0.0775</c:v>
                </c:pt>
                <c:pt idx="3">
                  <c:v>0.0875</c:v>
                </c:pt>
                <c:pt idx="4">
                  <c:v>0.045</c:v>
                </c:pt>
                <c:pt idx="5">
                  <c:v>0.0225</c:v>
                </c:pt>
                <c:pt idx="6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5328296"/>
        <c:axId val="-2129012232"/>
      </c:barChart>
      <c:catAx>
        <c:axId val="-2135328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400" b="1"/>
            </a:pPr>
            <a:endParaRPr lang="en-US"/>
          </a:p>
        </c:txPr>
        <c:crossAx val="-2129012232"/>
        <c:crosses val="autoZero"/>
        <c:auto val="1"/>
        <c:lblAlgn val="ctr"/>
        <c:lblOffset val="100"/>
        <c:noMultiLvlLbl val="0"/>
      </c:catAx>
      <c:valAx>
        <c:axId val="-21290122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35328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In exchange for this health information, I would expect to receive a one-time payment of: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'Q8 - Analysis'!$A$3:$A$10</c:f>
              <c:strCache>
                <c:ptCount val="8"/>
                <c:pt idx="0">
                  <c:v>$0 - $50 USD</c:v>
                </c:pt>
                <c:pt idx="1">
                  <c:v>$51 - $100 USD</c:v>
                </c:pt>
                <c:pt idx="2">
                  <c:v>$101 - $200 USD</c:v>
                </c:pt>
                <c:pt idx="3">
                  <c:v>$201 - $500 USD</c:v>
                </c:pt>
                <c:pt idx="4">
                  <c:v>$501 - $1000 USD</c:v>
                </c:pt>
                <c:pt idx="5">
                  <c:v>More than $1000 USD</c:v>
                </c:pt>
                <c:pt idx="6">
                  <c:v>Other</c:v>
                </c:pt>
                <c:pt idx="7">
                  <c:v>I would not sell my health information</c:v>
                </c:pt>
              </c:strCache>
            </c:strRef>
          </c:cat>
          <c:val>
            <c:numRef>
              <c:f>'Q8 - Analysis'!$C$3:$C$10</c:f>
              <c:numCache>
                <c:formatCode>0%</c:formatCode>
                <c:ptCount val="8"/>
                <c:pt idx="0">
                  <c:v>0.14</c:v>
                </c:pt>
                <c:pt idx="1">
                  <c:v>0.196999999999999</c:v>
                </c:pt>
                <c:pt idx="2">
                  <c:v>0.177</c:v>
                </c:pt>
                <c:pt idx="3">
                  <c:v>0.16</c:v>
                </c:pt>
                <c:pt idx="4">
                  <c:v>0.1</c:v>
                </c:pt>
                <c:pt idx="5">
                  <c:v>0.222</c:v>
                </c:pt>
                <c:pt idx="6">
                  <c:v>0.032</c:v>
                </c:pt>
                <c:pt idx="7">
                  <c:v>0.177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9023640"/>
        <c:axId val="-2135353944"/>
      </c:barChart>
      <c:catAx>
        <c:axId val="-2129023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135353944"/>
        <c:crosses val="autoZero"/>
        <c:auto val="1"/>
        <c:lblAlgn val="ctr"/>
        <c:lblOffset val="100"/>
        <c:noMultiLvlLbl val="0"/>
      </c:catAx>
      <c:valAx>
        <c:axId val="-21353539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Responses</a:t>
                </a:r>
                <a:r>
                  <a:rPr lang="en-US" sz="1400" baseline="0"/>
                  <a:t> (percent)</a:t>
                </a:r>
              </a:p>
            </c:rich>
          </c:tx>
          <c:layout>
            <c:manualLayout>
              <c:xMode val="edge"/>
              <c:yMode val="edge"/>
              <c:x val="0.0177304964539007"/>
              <c:y val="0.223724517312048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29023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Age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708036811854214"/>
          <c:y val="0.183377938663765"/>
          <c:w val="0.73434100800691"/>
          <c:h val="0.568086880966464"/>
        </c:manualLayout>
      </c:layout>
      <c:barChart>
        <c:barDir val="col"/>
        <c:grouping val="clustered"/>
        <c:varyColors val="0"/>
        <c:ser>
          <c:idx val="0"/>
          <c:order val="0"/>
          <c:tx>
            <c:v>Sample population</c:v>
          </c:tx>
          <c:invertIfNegative val="0"/>
          <c:cat>
            <c:strRef>
              <c:f>Age!$G$3:$G$17</c:f>
              <c:strCache>
                <c:ptCount val="15"/>
                <c:pt idx="0">
                  <c:v>18-24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70-74</c:v>
                </c:pt>
                <c:pt idx="11">
                  <c:v>75-79</c:v>
                </c:pt>
                <c:pt idx="12">
                  <c:v>80-84</c:v>
                </c:pt>
                <c:pt idx="13">
                  <c:v>85-89</c:v>
                </c:pt>
                <c:pt idx="14">
                  <c:v>90+</c:v>
                </c:pt>
              </c:strCache>
            </c:strRef>
          </c:cat>
          <c:val>
            <c:numRef>
              <c:f>Age!$J$3:$J$17</c:f>
              <c:numCache>
                <c:formatCode>0%</c:formatCode>
                <c:ptCount val="15"/>
                <c:pt idx="0">
                  <c:v>0.24</c:v>
                </c:pt>
                <c:pt idx="1">
                  <c:v>0.1975</c:v>
                </c:pt>
                <c:pt idx="2">
                  <c:v>0.1875</c:v>
                </c:pt>
                <c:pt idx="3">
                  <c:v>0.105</c:v>
                </c:pt>
                <c:pt idx="4">
                  <c:v>0.085</c:v>
                </c:pt>
                <c:pt idx="5">
                  <c:v>0.08</c:v>
                </c:pt>
                <c:pt idx="6">
                  <c:v>0.03</c:v>
                </c:pt>
                <c:pt idx="7">
                  <c:v>0.04</c:v>
                </c:pt>
                <c:pt idx="8">
                  <c:v>0.0175</c:v>
                </c:pt>
                <c:pt idx="9">
                  <c:v>0.01</c:v>
                </c:pt>
                <c:pt idx="10">
                  <c:v>0.0075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</c:numCache>
            </c:numRef>
          </c:val>
        </c:ser>
        <c:ser>
          <c:idx val="1"/>
          <c:order val="1"/>
          <c:tx>
            <c:strRef>
              <c:f>Age!$M$2</c:f>
              <c:strCache>
                <c:ptCount val="1"/>
                <c:pt idx="0">
                  <c:v>World population</c:v>
                </c:pt>
              </c:strCache>
            </c:strRef>
          </c:tx>
          <c:invertIfNegative val="0"/>
          <c:val>
            <c:numRef>
              <c:f>Age!$N$3:$N$13</c:f>
              <c:numCache>
                <c:formatCode>0%</c:formatCode>
                <c:ptCount val="11"/>
                <c:pt idx="0">
                  <c:v>0.13283870952115</c:v>
                </c:pt>
                <c:pt idx="1">
                  <c:v>0.129925015869238</c:v>
                </c:pt>
                <c:pt idx="2">
                  <c:v>0.119447633790158</c:v>
                </c:pt>
                <c:pt idx="3">
                  <c:v>0.109763131684475</c:v>
                </c:pt>
                <c:pt idx="4">
                  <c:v>0.107755352315188</c:v>
                </c:pt>
                <c:pt idx="5">
                  <c:v>0.0993075458523374</c:v>
                </c:pt>
                <c:pt idx="6">
                  <c:v>0.0852701927536803</c:v>
                </c:pt>
                <c:pt idx="7">
                  <c:v>0.0740148021475869</c:v>
                </c:pt>
                <c:pt idx="8">
                  <c:v>0.0616969167918863</c:v>
                </c:pt>
                <c:pt idx="9">
                  <c:v>0.0457852804887525</c:v>
                </c:pt>
                <c:pt idx="10">
                  <c:v>0.0341954187855473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0971704"/>
        <c:axId val="-2116655128"/>
      </c:barChart>
      <c:catAx>
        <c:axId val="-21209717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Age Cohort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400" b="1"/>
            </a:pPr>
            <a:endParaRPr lang="en-US"/>
          </a:p>
        </c:txPr>
        <c:crossAx val="-2116655128"/>
        <c:crosses val="autoZero"/>
        <c:auto val="1"/>
        <c:lblAlgn val="ctr"/>
        <c:lblOffset val="100"/>
        <c:noMultiLvlLbl val="0"/>
      </c:catAx>
      <c:valAx>
        <c:axId val="-211665512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2097170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en-US"/>
          </a:p>
        </c:txPr>
      </c:legendEntry>
      <c:layout>
        <c:manualLayout>
          <c:xMode val="edge"/>
          <c:yMode val="edge"/>
          <c:x val="0.81761790302528"/>
          <c:y val="0.31753132542716"/>
          <c:w val="0.170149099009683"/>
          <c:h val="0.324841790609507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Age Cohort</a:t>
            </a:r>
            <a:r>
              <a:rPr lang="en-US" sz="2000" baseline="0" dirty="0"/>
              <a:t> </a:t>
            </a:r>
            <a:r>
              <a:rPr lang="en-US" sz="2000" baseline="0" dirty="0" err="1"/>
              <a:t>vs</a:t>
            </a:r>
            <a:r>
              <a:rPr lang="en-US" sz="2000" baseline="0" dirty="0"/>
              <a:t> "Yes" Response to </a:t>
            </a:r>
            <a:r>
              <a:rPr lang="en-US" sz="2000" baseline="0" dirty="0" smtClean="0"/>
              <a:t>Selling </a:t>
            </a:r>
            <a:r>
              <a:rPr lang="en-US" sz="2000" baseline="0" dirty="0"/>
              <a:t>with Financial Reward</a:t>
            </a:r>
            <a:endParaRPr lang="en-US" sz="2000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trendline>
            <c:trendlineType val="linear"/>
            <c:dispRSqr val="0"/>
            <c:dispEq val="0"/>
          </c:trendline>
          <c:cat>
            <c:strRef>
              <c:f>'Age v Q5'!$F$6:$F$11</c:f>
              <c:strCache>
                <c:ptCount val="6"/>
                <c:pt idx="0">
                  <c:v>18-24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</c:strCache>
            </c:strRef>
          </c:cat>
          <c:val>
            <c:numRef>
              <c:f>'Age v Q5'!$H$6:$H$11</c:f>
              <c:numCache>
                <c:formatCode>General</c:formatCode>
                <c:ptCount val="6"/>
                <c:pt idx="0">
                  <c:v>61.0</c:v>
                </c:pt>
                <c:pt idx="1">
                  <c:v>43.0</c:v>
                </c:pt>
                <c:pt idx="2">
                  <c:v>50.0</c:v>
                </c:pt>
                <c:pt idx="3">
                  <c:v>30.0</c:v>
                </c:pt>
                <c:pt idx="4">
                  <c:v>24.0</c:v>
                </c:pt>
                <c:pt idx="5">
                  <c:v>22.0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59021992"/>
        <c:axId val="-2059046488"/>
      </c:lineChart>
      <c:catAx>
        <c:axId val="-2059021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Age cohort</a:t>
                </a:r>
              </a:p>
            </c:rich>
          </c:tx>
          <c:layout>
            <c:manualLayout>
              <c:xMode val="edge"/>
              <c:yMode val="edge"/>
              <c:x val="0.46442099404473"/>
              <c:y val="0.908484848484848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059046488"/>
        <c:crosses val="autoZero"/>
        <c:auto val="1"/>
        <c:lblAlgn val="ctr"/>
        <c:lblOffset val="100"/>
        <c:noMultiLvlLbl val="0"/>
      </c:catAx>
      <c:valAx>
        <c:axId val="-20590464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Responses</a:t>
                </a:r>
              </a:p>
            </c:rich>
          </c:tx>
          <c:layout>
            <c:manualLayout>
              <c:xMode val="edge"/>
              <c:yMode val="edge"/>
              <c:x val="0.0105290516847934"/>
              <c:y val="0.41230493915533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59021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/>
              <a:t>Age </a:t>
            </a:r>
            <a:r>
              <a:rPr lang="en-US" sz="2000" dirty="0" err="1"/>
              <a:t>vs</a:t>
            </a:r>
            <a:r>
              <a:rPr lang="en-US" sz="2000" dirty="0"/>
              <a:t> Average</a:t>
            </a:r>
            <a:r>
              <a:rPr lang="en-US" sz="2000" baseline="0" dirty="0"/>
              <a:t> One-time Payment</a:t>
            </a:r>
          </a:p>
          <a:p>
            <a:pPr>
              <a:defRPr/>
            </a:pPr>
            <a:r>
              <a:rPr lang="en-US" sz="2000" baseline="0" dirty="0"/>
              <a:t>(20 or more responses per cohort)</a:t>
            </a:r>
            <a:endParaRPr lang="en-US" sz="2000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rendline>
            <c:trendlineType val="poly"/>
            <c:order val="2"/>
            <c:dispRSqr val="0"/>
            <c:dispEq val="0"/>
          </c:trendline>
          <c:cat>
            <c:strRef>
              <c:f>'Age v Q8'!$J$5:$J$10</c:f>
              <c:strCache>
                <c:ptCount val="6"/>
                <c:pt idx="0">
                  <c:v>18-24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</c:strCache>
            </c:strRef>
          </c:cat>
          <c:val>
            <c:numRef>
              <c:f>'Age v Q8'!$M$5:$M$10</c:f>
              <c:numCache>
                <c:formatCode>"$"#,##0</c:formatCode>
                <c:ptCount val="6"/>
                <c:pt idx="0">
                  <c:v>96.9</c:v>
                </c:pt>
                <c:pt idx="1">
                  <c:v>181.8</c:v>
                </c:pt>
                <c:pt idx="2">
                  <c:v>171.7</c:v>
                </c:pt>
                <c:pt idx="3">
                  <c:v>181.8</c:v>
                </c:pt>
                <c:pt idx="4">
                  <c:v>231.0</c:v>
                </c:pt>
                <c:pt idx="5">
                  <c:v>141.4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20554920"/>
        <c:axId val="-2120561224"/>
      </c:lineChart>
      <c:catAx>
        <c:axId val="-2120554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Age cohort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120561224"/>
        <c:crosses val="autoZero"/>
        <c:auto val="1"/>
        <c:lblAlgn val="ctr"/>
        <c:lblOffset val="100"/>
        <c:noMultiLvlLbl val="0"/>
      </c:catAx>
      <c:valAx>
        <c:axId val="-21205612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Average one-time payment (USD)</a:t>
                </a:r>
              </a:p>
            </c:rich>
          </c:tx>
          <c:layout>
            <c:manualLayout>
              <c:xMode val="edge"/>
              <c:yMode val="edge"/>
              <c:x val="0.0135866141732283"/>
              <c:y val="0.241979540336958"/>
            </c:manualLayout>
          </c:layout>
          <c:overlay val="0"/>
        </c:title>
        <c:numFmt formatCode="&quot;$&quot;#,##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20554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GDP $B </a:t>
            </a:r>
            <a:r>
              <a:rPr lang="en-US" sz="1800" dirty="0" err="1"/>
              <a:t>vs</a:t>
            </a:r>
            <a:r>
              <a:rPr lang="en-US" sz="1800" dirty="0"/>
              <a:t> Average One-time Payment</a:t>
            </a:r>
          </a:p>
          <a:p>
            <a:pPr>
              <a:defRPr sz="1800"/>
            </a:pPr>
            <a:r>
              <a:rPr lang="en-US" sz="1800" dirty="0"/>
              <a:t>(excluding</a:t>
            </a:r>
            <a:r>
              <a:rPr lang="en-US" sz="1800" baseline="0" dirty="0"/>
              <a:t> lowest and highest expected payment amounts) </a:t>
            </a:r>
            <a:endParaRPr lang="en-US" sz="1800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diamond"/>
            <c:size val="14"/>
          </c:marker>
          <c:dPt>
            <c:idx val="0"/>
            <c:marker>
              <c:spPr>
                <a:solidFill>
                  <a:srgbClr val="660066"/>
                </a:solidFill>
              </c:spPr>
            </c:marker>
            <c:bubble3D val="0"/>
          </c:dPt>
          <c:dPt>
            <c:idx val="1"/>
            <c:marker>
              <c:spPr>
                <a:solidFill>
                  <a:srgbClr val="000090"/>
                </a:solidFill>
              </c:spPr>
            </c:marker>
            <c:bubble3D val="0"/>
          </c:dPt>
          <c:dPt>
            <c:idx val="2"/>
            <c:marker>
              <c:spPr>
                <a:solidFill>
                  <a:srgbClr val="0000FF"/>
                </a:solidFill>
              </c:spPr>
            </c:marker>
            <c:bubble3D val="0"/>
          </c:dPt>
          <c:dPt>
            <c:idx val="3"/>
            <c:marker>
              <c:spPr>
                <a:solidFill>
                  <a:srgbClr val="3366FF"/>
                </a:solidFill>
              </c:spPr>
            </c:marker>
            <c:bubble3D val="0"/>
          </c:dPt>
          <c:dPt>
            <c:idx val="4"/>
            <c:marker>
              <c:spPr>
                <a:solidFill>
                  <a:srgbClr val="008000"/>
                </a:solidFill>
              </c:spPr>
            </c:marker>
            <c:bubble3D val="0"/>
          </c:dPt>
          <c:dPt>
            <c:idx val="5"/>
            <c:marker>
              <c:spPr>
                <a:solidFill>
                  <a:srgbClr val="CCFFCC"/>
                </a:solidFill>
              </c:spPr>
            </c:marker>
            <c:bubble3D val="0"/>
          </c:dPt>
          <c:dPt>
            <c:idx val="6"/>
            <c:marker>
              <c:spPr>
                <a:solidFill>
                  <a:srgbClr val="FFFF00"/>
                </a:solidFill>
              </c:spPr>
            </c:marker>
            <c:bubble3D val="0"/>
          </c:dPt>
          <c:dPt>
            <c:idx val="7"/>
            <c:marker>
              <c:spPr>
                <a:solidFill>
                  <a:srgbClr val="FF6600"/>
                </a:solidFill>
              </c:spPr>
            </c:marker>
            <c:bubble3D val="0"/>
          </c:dPt>
          <c:dPt>
            <c:idx val="8"/>
            <c:marker>
              <c:spPr>
                <a:solidFill>
                  <a:srgbClr val="FF0000"/>
                </a:solidFill>
              </c:spPr>
            </c:marker>
            <c:bubble3D val="0"/>
          </c:dPt>
          <c:trendline>
            <c:trendlineType val="linear"/>
            <c:dispRSqr val="0"/>
            <c:dispEq val="0"/>
          </c:trendline>
          <c:xVal>
            <c:numRef>
              <c:f>('GDP v Q8 - Analysis'!$E$410:$F$410,'GDP v Q8 - Analysis'!$H$410:$N$410)</c:f>
              <c:numCache>
                <c:formatCode>_("$"* #,##0_);_("$"* \(#,##0\);_("$"* "-"??_);_(@_)</c:formatCode>
                <c:ptCount val="9"/>
                <c:pt idx="0">
                  <c:v>56.0</c:v>
                </c:pt>
                <c:pt idx="1">
                  <c:v>169.0</c:v>
                </c:pt>
                <c:pt idx="2">
                  <c:v>250.0</c:v>
                </c:pt>
                <c:pt idx="3">
                  <c:v>304.0</c:v>
                </c:pt>
                <c:pt idx="4">
                  <c:v>489.0</c:v>
                </c:pt>
                <c:pt idx="5">
                  <c:v>878.0</c:v>
                </c:pt>
                <c:pt idx="6">
                  <c:v>1875.0</c:v>
                </c:pt>
                <c:pt idx="7">
                  <c:v>2013.0</c:v>
                </c:pt>
                <c:pt idx="8">
                  <c:v>2471.0</c:v>
                </c:pt>
              </c:numCache>
            </c:numRef>
          </c:xVal>
          <c:yVal>
            <c:numRef>
              <c:f>('GDP v Q8 - Analysis'!$E$411:$F$411,'GDP v Q8 - Analysis'!$H$411:$N$411)</c:f>
              <c:numCache>
                <c:formatCode>_("$"* #,##0_);_("$"* \(#,##0\);_("$"* "-"_);_(@_)</c:formatCode>
                <c:ptCount val="9"/>
                <c:pt idx="0">
                  <c:v>243.0</c:v>
                </c:pt>
                <c:pt idx="1">
                  <c:v>181.8</c:v>
                </c:pt>
                <c:pt idx="2">
                  <c:v>333.0</c:v>
                </c:pt>
                <c:pt idx="3">
                  <c:v>333.0</c:v>
                </c:pt>
                <c:pt idx="4">
                  <c:v>165.64</c:v>
                </c:pt>
                <c:pt idx="5">
                  <c:v>127.26</c:v>
                </c:pt>
                <c:pt idx="6">
                  <c:v>146.45</c:v>
                </c:pt>
                <c:pt idx="7">
                  <c:v>109.08</c:v>
                </c:pt>
                <c:pt idx="8">
                  <c:v>131.3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9224696"/>
        <c:axId val="-2059247528"/>
      </c:scatterChart>
      <c:valAx>
        <c:axId val="-2059224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GDP in</a:t>
                </a:r>
                <a:r>
                  <a:rPr lang="en-US" sz="1600" baseline="0"/>
                  <a:t> $B</a:t>
                </a:r>
                <a:endParaRPr lang="en-US" sz="1600"/>
              </a:p>
            </c:rich>
          </c:tx>
          <c:layout/>
          <c:overlay val="0"/>
        </c:title>
        <c:numFmt formatCode="_(&quot;$&quot;* #,##0_);_(&quot;$&quot;* \(#,##0\);_(&quot;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059247528"/>
        <c:crosses val="autoZero"/>
        <c:crossBetween val="midCat"/>
      </c:valAx>
      <c:valAx>
        <c:axId val="-20592475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One-time</a:t>
                </a:r>
                <a:r>
                  <a:rPr lang="en-US" sz="1400" baseline="0"/>
                  <a:t> payment (USD)</a:t>
                </a:r>
                <a:endParaRPr lang="en-US" sz="1400"/>
              </a:p>
            </c:rich>
          </c:tx>
          <c:layout/>
          <c:overlay val="0"/>
        </c:title>
        <c:numFmt formatCode="_(&quot;$&quot;* #,##0_);_(&quot;$&quot;* \(#,##0\);_(&quot;$&quot;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592246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9397708998472"/>
          <c:y val="0.193968026723932"/>
          <c:w val="0.168983192717091"/>
          <c:h val="0.669353674540682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Education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8946664685782"/>
          <c:y val="0.147435645063598"/>
          <c:w val="0.820172832169564"/>
          <c:h val="0.505525439127801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Education!$A$2:$A$7</c:f>
              <c:strCache>
                <c:ptCount val="6"/>
                <c:pt idx="0">
                  <c:v>No college</c:v>
                </c:pt>
                <c:pt idx="1">
                  <c:v>Some college</c:v>
                </c:pt>
                <c:pt idx="2">
                  <c:v>2yr degree</c:v>
                </c:pt>
                <c:pt idx="3">
                  <c:v>4yr degree</c:v>
                </c:pt>
                <c:pt idx="4">
                  <c:v>Grad school degree</c:v>
                </c:pt>
                <c:pt idx="5">
                  <c:v>Professional degree</c:v>
                </c:pt>
              </c:strCache>
            </c:strRef>
          </c:cat>
          <c:val>
            <c:numRef>
              <c:f>Education!$C$2:$C$7</c:f>
              <c:numCache>
                <c:formatCode>0%</c:formatCode>
                <c:ptCount val="6"/>
                <c:pt idx="0">
                  <c:v>0.06</c:v>
                </c:pt>
                <c:pt idx="1">
                  <c:v>0.235</c:v>
                </c:pt>
                <c:pt idx="2">
                  <c:v>0.065</c:v>
                </c:pt>
                <c:pt idx="3">
                  <c:v>0.2625</c:v>
                </c:pt>
                <c:pt idx="4">
                  <c:v>0.135</c:v>
                </c:pt>
                <c:pt idx="5">
                  <c:v>0.2425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6087784"/>
        <c:axId val="-2120969880"/>
      </c:barChart>
      <c:catAx>
        <c:axId val="-2116087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120969880"/>
        <c:crosses val="autoZero"/>
        <c:auto val="1"/>
        <c:lblAlgn val="ctr"/>
        <c:lblOffset val="100"/>
        <c:noMultiLvlLbl val="0"/>
      </c:catAx>
      <c:valAx>
        <c:axId val="-21209698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160877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10B586-4AC9-44C9-8A9A-F16205C64F50}" type="doc">
      <dgm:prSet loTypeId="urn:microsoft.com/office/officeart/2005/8/layout/matrix1" loCatId="matrix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81F3DA4B-08D7-4172-A346-CCF9C2FD8187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bg1">
              <a:lumMod val="85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400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Consumer</a:t>
          </a:r>
          <a:endParaRPr lang="en-US" sz="1500" dirty="0">
            <a:solidFill>
              <a:schemeClr val="tx1">
                <a:lumMod val="50000"/>
                <a:lumOff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1294AB-DE57-4707-B0E7-6A1345C7A1C6}" type="parTrans" cxnId="{124C2302-5193-4720-9FA9-CA755EB50DB1}">
      <dgm:prSet/>
      <dgm:spPr/>
      <dgm:t>
        <a:bodyPr/>
        <a:lstStyle/>
        <a:p>
          <a:endParaRPr lang="en-US"/>
        </a:p>
      </dgm:t>
    </dgm:pt>
    <dgm:pt modelId="{F6D6CDFF-A0E1-4697-B48B-65015591302A}" type="sibTrans" cxnId="{124C2302-5193-4720-9FA9-CA755EB50DB1}">
      <dgm:prSet/>
      <dgm:spPr/>
      <dgm:t>
        <a:bodyPr/>
        <a:lstStyle/>
        <a:p>
          <a:endParaRPr lang="en-US"/>
        </a:p>
      </dgm:t>
    </dgm:pt>
    <dgm:pt modelId="{A432B1AE-1373-498A-8385-223663363997}">
      <dgm:prSet phldrT="[Text]"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500" dirty="0" smtClean="0"/>
        </a:p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Trust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CE5C88-55A1-4AF6-8514-84E3D4A23D1D}" type="parTrans" cxnId="{6CBD1181-EA46-4C61-BFF3-4B08B2B77172}">
      <dgm:prSet/>
      <dgm:spPr/>
      <dgm:t>
        <a:bodyPr/>
        <a:lstStyle/>
        <a:p>
          <a:endParaRPr lang="en-US"/>
        </a:p>
      </dgm:t>
    </dgm:pt>
    <dgm:pt modelId="{843A9D7F-0C20-41CF-8574-3EFCC2BAAFB3}" type="sibTrans" cxnId="{6CBD1181-EA46-4C61-BFF3-4B08B2B77172}">
      <dgm:prSet/>
      <dgm:spPr/>
      <dgm:t>
        <a:bodyPr/>
        <a:lstStyle/>
        <a:p>
          <a:endParaRPr lang="en-US"/>
        </a:p>
      </dgm:t>
    </dgm:pt>
    <dgm:pt modelId="{6D32D732-57A6-4C23-A5CD-A05D6AB5CE09}">
      <dgm:prSet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500" dirty="0" smtClean="0"/>
        </a:p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Motivation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DAE40C-0992-4C4D-B8BF-D89351464618}" type="parTrans" cxnId="{C077DB74-47B7-4132-B65D-131C14EAAD67}">
      <dgm:prSet/>
      <dgm:spPr/>
      <dgm:t>
        <a:bodyPr/>
        <a:lstStyle/>
        <a:p>
          <a:endParaRPr lang="en-US"/>
        </a:p>
      </dgm:t>
    </dgm:pt>
    <dgm:pt modelId="{C0E48AFE-ADB1-4FC5-A846-2907B61EB2C6}" type="sibTrans" cxnId="{C077DB74-47B7-4132-B65D-131C14EAAD67}">
      <dgm:prSet/>
      <dgm:spPr/>
      <dgm:t>
        <a:bodyPr/>
        <a:lstStyle/>
        <a:p>
          <a:endParaRPr lang="en-US"/>
        </a:p>
      </dgm:t>
    </dgm:pt>
    <dgm:pt modelId="{1195EB2F-EBD2-44EA-9C16-3AE12C404298}">
      <dgm:prSet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 anchor="t"/>
        <a:lstStyle/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7F7756-6005-4A53-90FE-BD8DBB97198E}" type="parTrans" cxnId="{43D5A308-CBDB-4A5F-A55F-74024093E457}">
      <dgm:prSet/>
      <dgm:spPr/>
      <dgm:t>
        <a:bodyPr/>
        <a:lstStyle/>
        <a:p>
          <a:endParaRPr lang="en-US"/>
        </a:p>
      </dgm:t>
    </dgm:pt>
    <dgm:pt modelId="{B9A91BFC-A061-4EBC-91AF-1BE73F9836CD}" type="sibTrans" cxnId="{43D5A308-CBDB-4A5F-A55F-74024093E457}">
      <dgm:prSet/>
      <dgm:spPr/>
      <dgm:t>
        <a:bodyPr/>
        <a:lstStyle/>
        <a:p>
          <a:endParaRPr lang="en-US"/>
        </a:p>
      </dgm:t>
    </dgm:pt>
    <dgm:pt modelId="{E722576B-5CF1-4654-B244-3C44D98BACE5}">
      <dgm:prSet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 anchor="b"/>
        <a:lstStyle/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Informed Consent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B7265E-B3A6-4D37-B768-46E589AF33FE}" type="sibTrans" cxnId="{2B21E9A5-ED5B-47CB-B989-62AB71A264D9}">
      <dgm:prSet/>
      <dgm:spPr/>
      <dgm:t>
        <a:bodyPr/>
        <a:lstStyle/>
        <a:p>
          <a:endParaRPr lang="en-US"/>
        </a:p>
      </dgm:t>
    </dgm:pt>
    <dgm:pt modelId="{C232D362-B19B-48E3-8FEE-4B9464151190}" type="parTrans" cxnId="{2B21E9A5-ED5B-47CB-B989-62AB71A264D9}">
      <dgm:prSet/>
      <dgm:spPr/>
      <dgm:t>
        <a:bodyPr/>
        <a:lstStyle/>
        <a:p>
          <a:endParaRPr lang="en-US"/>
        </a:p>
      </dgm:t>
    </dgm:pt>
    <dgm:pt modelId="{C1E72AE9-E3D4-4293-88F7-8E89CD044C96}">
      <dgm:prSet phldrT="[Text]" custScaleX="83921" custScaleY="184497" custLinFactNeighborX="-461" custLinFactNeighborY="4792"/>
      <dgm:spPr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bg1">
              <a:lumMod val="85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dirty="0"/>
        </a:p>
      </dgm:t>
    </dgm:pt>
    <dgm:pt modelId="{FAE0ABEF-70C0-452B-B377-9C693458A731}" type="parTrans" cxnId="{AE247875-CE81-49E7-A1C0-77F5C6C1C872}">
      <dgm:prSet/>
      <dgm:spPr/>
      <dgm:t>
        <a:bodyPr/>
        <a:lstStyle/>
        <a:p>
          <a:endParaRPr lang="en-US"/>
        </a:p>
      </dgm:t>
    </dgm:pt>
    <dgm:pt modelId="{3F7BB37F-6E39-4AC9-8F6A-AE19F54CFAB8}" type="sibTrans" cxnId="{AE247875-CE81-49E7-A1C0-77F5C6C1C872}">
      <dgm:prSet/>
      <dgm:spPr/>
      <dgm:t>
        <a:bodyPr/>
        <a:lstStyle/>
        <a:p>
          <a:endParaRPr lang="en-US"/>
        </a:p>
      </dgm:t>
    </dgm:pt>
    <dgm:pt modelId="{DD3CFB94-E490-40C7-A582-DF4819FAC699}" type="pres">
      <dgm:prSet presAssocID="{9710B586-4AC9-44C9-8A9A-F16205C64F5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060898-EE04-4680-BEE7-BB2CA5B5026B}" type="pres">
      <dgm:prSet presAssocID="{9710B586-4AC9-44C9-8A9A-F16205C64F50}" presName="matrix" presStyleCnt="0"/>
      <dgm:spPr/>
    </dgm:pt>
    <dgm:pt modelId="{7ED82432-A597-4F67-BD1C-2EF778E36259}" type="pres">
      <dgm:prSet presAssocID="{9710B586-4AC9-44C9-8A9A-F16205C64F50}" presName="tile1" presStyleLbl="node1" presStyleIdx="0" presStyleCnt="4" custScaleX="46199" custScaleY="44518" custLinFactNeighborX="9795" custLinFactNeighborY="21186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C6AFE97-DC9E-4F1A-8128-6D28CACF1760}" type="pres">
      <dgm:prSet presAssocID="{9710B586-4AC9-44C9-8A9A-F16205C64F5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97FD0-CB40-42E1-B160-AD3A8841441C}" type="pres">
      <dgm:prSet presAssocID="{9710B586-4AC9-44C9-8A9A-F16205C64F50}" presName="tile2" presStyleLbl="node1" presStyleIdx="1" presStyleCnt="4" custScaleX="48277" custScaleY="42369" custLinFactNeighborX="-11518" custLinFactNeighborY="20705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0F73CF0-285D-4CDD-A80F-C2E2D38FB55F}" type="pres">
      <dgm:prSet presAssocID="{9710B586-4AC9-44C9-8A9A-F16205C64F50}" presName="tile2text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62C6E50-BD56-49C1-ABF1-8B3F070BC9FA}" type="pres">
      <dgm:prSet presAssocID="{9710B586-4AC9-44C9-8A9A-F16205C64F50}" presName="tile3" presStyleLbl="node1" presStyleIdx="2" presStyleCnt="4" custScaleX="48277" custScaleY="42699" custLinFactNeighborX="10834" custLinFactNeighborY="-19162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2886723-A1E2-4959-BEDF-098BEBCC73C4}" type="pres">
      <dgm:prSet presAssocID="{9710B586-4AC9-44C9-8A9A-F16205C64F5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5E56E-2F5C-4804-90D5-7E769DF6132A}" type="pres">
      <dgm:prSet presAssocID="{9710B586-4AC9-44C9-8A9A-F16205C64F50}" presName="tile4" presStyleLbl="node1" presStyleIdx="3" presStyleCnt="4" custScaleX="48149" custScaleY="42513" custLinFactNeighborX="-11454" custLinFactNeighborY="-19766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E6975A3-AADF-408A-BE4C-CA8813513DC0}" type="pres">
      <dgm:prSet presAssocID="{9710B586-4AC9-44C9-8A9A-F16205C64F5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F7E5FD-EE17-4CE2-AD82-6F4EB606E419}" type="pres">
      <dgm:prSet presAssocID="{9710B586-4AC9-44C9-8A9A-F16205C64F50}" presName="centerTile" presStyleLbl="fgShp" presStyleIdx="0" presStyleCnt="1" custScaleX="83921" custScaleY="184497" custLinFactNeighborX="-461" custLinFactNeighborY="4792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A643AFFB-30A3-E24D-8BC6-A56FD5EA0773}" type="presOf" srcId="{9710B586-4AC9-44C9-8A9A-F16205C64F50}" destId="{DD3CFB94-E490-40C7-A582-DF4819FAC699}" srcOrd="0" destOrd="0" presId="urn:microsoft.com/office/officeart/2005/8/layout/matrix1"/>
    <dgm:cxn modelId="{2B21E9A5-ED5B-47CB-B989-62AB71A264D9}" srcId="{81F3DA4B-08D7-4172-A346-CCF9C2FD8187}" destId="{E722576B-5CF1-4654-B244-3C44D98BACE5}" srcOrd="3" destOrd="0" parTransId="{C232D362-B19B-48E3-8FEE-4B9464151190}" sibTransId="{FCB7265E-B3A6-4D37-B768-46E589AF33FE}"/>
    <dgm:cxn modelId="{AE247875-CE81-49E7-A1C0-77F5C6C1C872}" srcId="{9710B586-4AC9-44C9-8A9A-F16205C64F50}" destId="{C1E72AE9-E3D4-4293-88F7-8E89CD044C96}" srcOrd="1" destOrd="0" parTransId="{FAE0ABEF-70C0-452B-B377-9C693458A731}" sibTransId="{3F7BB37F-6E39-4AC9-8F6A-AE19F54CFAB8}"/>
    <dgm:cxn modelId="{124C2302-5193-4720-9FA9-CA755EB50DB1}" srcId="{9710B586-4AC9-44C9-8A9A-F16205C64F50}" destId="{81F3DA4B-08D7-4172-A346-CCF9C2FD8187}" srcOrd="0" destOrd="0" parTransId="{C11294AB-DE57-4707-B0E7-6A1345C7A1C6}" sibTransId="{F6D6CDFF-A0E1-4697-B48B-65015591302A}"/>
    <dgm:cxn modelId="{8733AD71-70BB-314C-92D1-71B7B77D7503}" type="presOf" srcId="{81F3DA4B-08D7-4172-A346-CCF9C2FD8187}" destId="{E7F7E5FD-EE17-4CE2-AD82-6F4EB606E419}" srcOrd="0" destOrd="0" presId="urn:microsoft.com/office/officeart/2005/8/layout/matrix1"/>
    <dgm:cxn modelId="{91B28D34-D6D0-E446-975D-8C75E07A758D}" type="presOf" srcId="{1195EB2F-EBD2-44EA-9C16-3AE12C404298}" destId="{962C6E50-BD56-49C1-ABF1-8B3F070BC9FA}" srcOrd="0" destOrd="0" presId="urn:microsoft.com/office/officeart/2005/8/layout/matrix1"/>
    <dgm:cxn modelId="{BEBAAD90-722C-B14B-8AF7-750E69C6882B}" type="presOf" srcId="{1195EB2F-EBD2-44EA-9C16-3AE12C404298}" destId="{82886723-A1E2-4959-BEDF-098BEBCC73C4}" srcOrd="1" destOrd="0" presId="urn:microsoft.com/office/officeart/2005/8/layout/matrix1"/>
    <dgm:cxn modelId="{41FAE92F-E0D9-844D-9C8D-70ACAA0CB737}" type="presOf" srcId="{A432B1AE-1373-498A-8385-223663363997}" destId="{3C6AFE97-DC9E-4F1A-8128-6D28CACF1760}" srcOrd="1" destOrd="0" presId="urn:microsoft.com/office/officeart/2005/8/layout/matrix1"/>
    <dgm:cxn modelId="{7A578536-E639-1F40-A839-F7340789673E}" type="presOf" srcId="{E722576B-5CF1-4654-B244-3C44D98BACE5}" destId="{A585E56E-2F5C-4804-90D5-7E769DF6132A}" srcOrd="0" destOrd="0" presId="urn:microsoft.com/office/officeart/2005/8/layout/matrix1"/>
    <dgm:cxn modelId="{8695C5FD-1D9A-7C4B-A134-ABFB816CA09F}" type="presOf" srcId="{6D32D732-57A6-4C23-A5CD-A05D6AB5CE09}" destId="{81097FD0-CB40-42E1-B160-AD3A8841441C}" srcOrd="0" destOrd="0" presId="urn:microsoft.com/office/officeart/2005/8/layout/matrix1"/>
    <dgm:cxn modelId="{CDEA8561-BFC1-9043-8B58-D10F9BF45EC4}" type="presOf" srcId="{E722576B-5CF1-4654-B244-3C44D98BACE5}" destId="{CE6975A3-AADF-408A-BE4C-CA8813513DC0}" srcOrd="1" destOrd="0" presId="urn:microsoft.com/office/officeart/2005/8/layout/matrix1"/>
    <dgm:cxn modelId="{6CBD1181-EA46-4C61-BFF3-4B08B2B77172}" srcId="{81F3DA4B-08D7-4172-A346-CCF9C2FD8187}" destId="{A432B1AE-1373-498A-8385-223663363997}" srcOrd="0" destOrd="0" parTransId="{BCCE5C88-55A1-4AF6-8514-84E3D4A23D1D}" sibTransId="{843A9D7F-0C20-41CF-8574-3EFCC2BAAFB3}"/>
    <dgm:cxn modelId="{000A0C68-8C96-E547-80A7-2B3EC0C68FD7}" type="presOf" srcId="{6D32D732-57A6-4C23-A5CD-A05D6AB5CE09}" destId="{60F73CF0-285D-4CDD-A80F-C2E2D38FB55F}" srcOrd="1" destOrd="0" presId="urn:microsoft.com/office/officeart/2005/8/layout/matrix1"/>
    <dgm:cxn modelId="{C077DB74-47B7-4132-B65D-131C14EAAD67}" srcId="{81F3DA4B-08D7-4172-A346-CCF9C2FD8187}" destId="{6D32D732-57A6-4C23-A5CD-A05D6AB5CE09}" srcOrd="1" destOrd="0" parTransId="{19DAE40C-0992-4C4D-B8BF-D89351464618}" sibTransId="{C0E48AFE-ADB1-4FC5-A846-2907B61EB2C6}"/>
    <dgm:cxn modelId="{785D8955-1806-914E-AF98-A01AF746A8EC}" type="presOf" srcId="{A432B1AE-1373-498A-8385-223663363997}" destId="{7ED82432-A597-4F67-BD1C-2EF778E36259}" srcOrd="0" destOrd="0" presId="urn:microsoft.com/office/officeart/2005/8/layout/matrix1"/>
    <dgm:cxn modelId="{43D5A308-CBDB-4A5F-A55F-74024093E457}" srcId="{81F3DA4B-08D7-4172-A346-CCF9C2FD8187}" destId="{1195EB2F-EBD2-44EA-9C16-3AE12C404298}" srcOrd="2" destOrd="0" parTransId="{F47F7756-6005-4A53-90FE-BD8DBB97198E}" sibTransId="{B9A91BFC-A061-4EBC-91AF-1BE73F9836CD}"/>
    <dgm:cxn modelId="{C5F4A82C-160A-E746-AB76-79244F6F2349}" type="presParOf" srcId="{DD3CFB94-E490-40C7-A582-DF4819FAC699}" destId="{29060898-EE04-4680-BEE7-BB2CA5B5026B}" srcOrd="0" destOrd="0" presId="urn:microsoft.com/office/officeart/2005/8/layout/matrix1"/>
    <dgm:cxn modelId="{CBB31522-016E-904A-A9D6-6BBBA685874E}" type="presParOf" srcId="{29060898-EE04-4680-BEE7-BB2CA5B5026B}" destId="{7ED82432-A597-4F67-BD1C-2EF778E36259}" srcOrd="0" destOrd="0" presId="urn:microsoft.com/office/officeart/2005/8/layout/matrix1"/>
    <dgm:cxn modelId="{8C668E65-29AC-7344-8E7B-95553DF825D8}" type="presParOf" srcId="{29060898-EE04-4680-BEE7-BB2CA5B5026B}" destId="{3C6AFE97-DC9E-4F1A-8128-6D28CACF1760}" srcOrd="1" destOrd="0" presId="urn:microsoft.com/office/officeart/2005/8/layout/matrix1"/>
    <dgm:cxn modelId="{7AEBF6CB-16B8-F44D-A32D-F9117F901BD0}" type="presParOf" srcId="{29060898-EE04-4680-BEE7-BB2CA5B5026B}" destId="{81097FD0-CB40-42E1-B160-AD3A8841441C}" srcOrd="2" destOrd="0" presId="urn:microsoft.com/office/officeart/2005/8/layout/matrix1"/>
    <dgm:cxn modelId="{3B53A3C2-37C0-A041-BF43-4EDE6A5B1C97}" type="presParOf" srcId="{29060898-EE04-4680-BEE7-BB2CA5B5026B}" destId="{60F73CF0-285D-4CDD-A80F-C2E2D38FB55F}" srcOrd="3" destOrd="0" presId="urn:microsoft.com/office/officeart/2005/8/layout/matrix1"/>
    <dgm:cxn modelId="{7DDD57E4-833E-1A47-9DE7-F13802DCE03D}" type="presParOf" srcId="{29060898-EE04-4680-BEE7-BB2CA5B5026B}" destId="{962C6E50-BD56-49C1-ABF1-8B3F070BC9FA}" srcOrd="4" destOrd="0" presId="urn:microsoft.com/office/officeart/2005/8/layout/matrix1"/>
    <dgm:cxn modelId="{6093F124-BBBB-0C49-A9C0-76A31BAC6E15}" type="presParOf" srcId="{29060898-EE04-4680-BEE7-BB2CA5B5026B}" destId="{82886723-A1E2-4959-BEDF-098BEBCC73C4}" srcOrd="5" destOrd="0" presId="urn:microsoft.com/office/officeart/2005/8/layout/matrix1"/>
    <dgm:cxn modelId="{9D203885-33EA-624E-9958-8CC0EF3999F0}" type="presParOf" srcId="{29060898-EE04-4680-BEE7-BB2CA5B5026B}" destId="{A585E56E-2F5C-4804-90D5-7E769DF6132A}" srcOrd="6" destOrd="0" presId="urn:microsoft.com/office/officeart/2005/8/layout/matrix1"/>
    <dgm:cxn modelId="{86B2599B-0A1E-7F4C-888D-197B9C2C4CAB}" type="presParOf" srcId="{29060898-EE04-4680-BEE7-BB2CA5B5026B}" destId="{CE6975A3-AADF-408A-BE4C-CA8813513DC0}" srcOrd="7" destOrd="0" presId="urn:microsoft.com/office/officeart/2005/8/layout/matrix1"/>
    <dgm:cxn modelId="{1FD39D5A-0273-7A4F-8BB9-3CE1C7581E78}" type="presParOf" srcId="{DD3CFB94-E490-40C7-A582-DF4819FAC699}" destId="{E7F7E5FD-EE17-4CE2-AD82-6F4EB606E41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82432-A597-4F67-BD1C-2EF778E36259}">
      <dsp:nvSpPr>
        <dsp:cNvPr id="0" name=""/>
        <dsp:cNvSpPr/>
      </dsp:nvSpPr>
      <dsp:spPr>
        <a:xfrm rot="16200000">
          <a:off x="1956727" y="670718"/>
          <a:ext cx="1007434" cy="1900996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Trust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1509946" y="1117499"/>
        <a:ext cx="1900996" cy="755575"/>
      </dsp:txXfrm>
    </dsp:sp>
    <dsp:sp modelId="{81097FD0-CB40-42E1-B160-AD3A8841441C}">
      <dsp:nvSpPr>
        <dsp:cNvPr id="0" name=""/>
        <dsp:cNvSpPr/>
      </dsp:nvSpPr>
      <dsp:spPr>
        <a:xfrm>
          <a:off x="4705006" y="1130930"/>
          <a:ext cx="1986501" cy="95880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Motivation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0110" y="1166034"/>
        <a:ext cx="1916293" cy="648893"/>
      </dsp:txXfrm>
    </dsp:sp>
    <dsp:sp modelId="{962C6E50-BD56-49C1-ABF1-8B3F070BC9FA}">
      <dsp:nvSpPr>
        <dsp:cNvPr id="0" name=""/>
        <dsp:cNvSpPr/>
      </dsp:nvSpPr>
      <dsp:spPr>
        <a:xfrm rot="10800000">
          <a:off x="1509946" y="2487995"/>
          <a:ext cx="1986501" cy="96627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09946" y="2729563"/>
        <a:ext cx="1986501" cy="724702"/>
      </dsp:txXfrm>
    </dsp:sp>
    <dsp:sp modelId="{A585E56E-2F5C-4804-90D5-7E769DF6132A}">
      <dsp:nvSpPr>
        <dsp:cNvPr id="0" name=""/>
        <dsp:cNvSpPr/>
      </dsp:nvSpPr>
      <dsp:spPr>
        <a:xfrm rot="5400000">
          <a:off x="5219860" y="1966844"/>
          <a:ext cx="962061" cy="198123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Informed Consent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710272" y="2716947"/>
        <a:ext cx="1981235" cy="721545"/>
      </dsp:txXfrm>
    </dsp:sp>
    <dsp:sp modelId="{E7F7E5FD-EE17-4CE2-AD82-6F4EB606E419}">
      <dsp:nvSpPr>
        <dsp:cNvPr id="0" name=""/>
        <dsp:cNvSpPr/>
      </dsp:nvSpPr>
      <dsp:spPr>
        <a:xfrm>
          <a:off x="3067464" y="1273419"/>
          <a:ext cx="2071908" cy="2087566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38100" cap="flat" cmpd="sng" algn="ctr">
          <a:solidFill>
            <a:schemeClr val="bg1">
              <a:lumMod val="8500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Consumer</a:t>
          </a:r>
          <a:endParaRPr lang="en-US" sz="1500" kern="1200" dirty="0">
            <a:solidFill>
              <a:schemeClr val="tx1">
                <a:lumMod val="50000"/>
                <a:lumOff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70888" y="1579136"/>
        <a:ext cx="1465060" cy="1476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0.82368</cdr:x>
      <cdr:y>0.22972</cdr:y>
    </cdr:from>
    <cdr:to>
      <cdr:x>1</cdr:x>
      <cdr:y>0.31176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86400" y="1066800"/>
          <a:ext cx="1174435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>
            <a:defRPr sz="1600" b="1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en-US" sz="1600" dirty="0"/>
            <a:t>R² = </a:t>
          </a:r>
          <a:r>
            <a:rPr lang="en-US" sz="1600" dirty="0" smtClean="0"/>
            <a:t>0.68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0.64058</cdr:x>
      <cdr:y>0.67095</cdr:y>
    </cdr:from>
    <cdr:to>
      <cdr:x>0.7976</cdr:x>
      <cdr:y>0.73913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95902" y="3527723"/>
          <a:ext cx="1200098" cy="3584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>
            <a:defRPr sz="1400" b="1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en-US" sz="1600" b="1" dirty="0"/>
            <a:t>R² = </a:t>
          </a:r>
          <a:r>
            <a:rPr lang="en-US" sz="1600" b="1" dirty="0" smtClean="0"/>
            <a:t>0.46</a:t>
          </a:r>
          <a:endParaRPr lang="en-US" sz="1600" b="1" dirty="0"/>
        </a:p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9D264-37C1-F143-A7A2-B1566AFCB265}" type="datetimeFigureOut">
              <a:rPr lang="en-US" smtClean="0"/>
              <a:t>12/17/14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4A9E7-21AA-F04F-BD66-1907693B5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66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BBCFCE-F2BF-43F8-B62E-E461173F2457}" type="datetimeFigureOut">
              <a:rPr lang="en-US" smtClean="0"/>
              <a:pPr/>
              <a:t>12/17/14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7858C18-25E0-4E72-9E6C-36A2592C4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798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E9A19-D300-489A-BA9B-A297DD32465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Trust addresses access control issues; motivation explains consumer eagerness and willingness to share; community incorporates social aspects of sharing; and informed consent such as Portable Legal Consent provides the legal constructs necessary to safeguard privacy.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E9A19-D300-489A-BA9B-A297DD32465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A73B-762D-F54B-8A00-6CFD52527D2D}" type="datetime1">
              <a:rPr lang="en-US" smtClean="0"/>
              <a:t>12/17/14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8CDC-FA40-954E-8652-A9C8C897F146}" type="datetime1">
              <a:rPr lang="en-US" smtClean="0"/>
              <a:t>12/17/14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6D21A-93BC-3649-8FDC-309625A1DB2E}" type="datetime1">
              <a:rPr lang="en-US" smtClean="0"/>
              <a:t>12/17/14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DF08-66B9-0C4D-83B6-5910543B123D}" type="datetime1">
              <a:rPr lang="en-US" smtClean="0"/>
              <a:t>12/17/14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B3978-40C9-7140-92DC-7F9ABDAD06EA}" type="datetime1">
              <a:rPr lang="en-US" smtClean="0"/>
              <a:t>12/17/14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150D-4EE6-F64A-9EEA-C8634C9ABCA8}" type="datetime1">
              <a:rPr lang="en-US" smtClean="0"/>
              <a:t>12/17/14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40DA8-D442-764B-82C2-78E0ACD93E28}" type="datetime1">
              <a:rPr lang="en-US" smtClean="0"/>
              <a:t>12/17/14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44F-6870-D947-B541-62D38C27A228}" type="datetime1">
              <a:rPr lang="en-US" smtClean="0"/>
              <a:t>12/17/14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D515-74C3-E943-B091-70051AA92D29}" type="datetime1">
              <a:rPr lang="en-US" smtClean="0"/>
              <a:t>12/17/14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306C-76B4-F345-8FE7-9623C84A584F}" type="datetime1">
              <a:rPr lang="en-US" smtClean="0"/>
              <a:t>12/17/14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37555-1C97-1441-BAF7-3C94C5BB7133}" type="datetime1">
              <a:rPr lang="en-US" smtClean="0"/>
              <a:t>12/17/14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77220-A8B3-6749-B443-5972AB97E93E}" type="datetime1">
              <a:rPr lang="en-US" smtClean="0"/>
              <a:t>12/17/14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nomedad.com" TargetMode="External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Exploring Markets of Data for Personal Health Information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000" dirty="0" smtClean="0"/>
              <a:t>K. Thomas Pickard</a:t>
            </a:r>
          </a:p>
          <a:p>
            <a:r>
              <a:rPr lang="en-US" dirty="0" smtClean="0"/>
              <a:t>ICDM 2014: Designing </a:t>
            </a:r>
            <a:r>
              <a:rPr lang="en-US" dirty="0"/>
              <a:t>the Market of Data - for Practical Data Sharing via Educational and Innovative Communications</a:t>
            </a:r>
            <a:endParaRPr lang="en-US" dirty="0" smtClean="0"/>
          </a:p>
          <a:p>
            <a:r>
              <a:rPr lang="en-US" dirty="0" smtClean="0"/>
              <a:t>December 14, 2014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 got here</a:t>
            </a:r>
            <a:endParaRPr lang="en-US" dirty="0"/>
          </a:p>
        </p:txBody>
      </p:sp>
      <p:pic>
        <p:nvPicPr>
          <p:cNvPr id="4" name="Picture 3" descr="Screen Shot 2014-11-11 at 9.28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242874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4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passion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/>
          <a:lstStyle/>
          <a:p>
            <a:r>
              <a:rPr lang="en-US" dirty="0" smtClean="0"/>
              <a:t>Not golf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Research about health information sharing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762000"/>
            <a:ext cx="3733800" cy="21717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H="1">
            <a:off x="4495800" y="685800"/>
            <a:ext cx="4114800" cy="236220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creen Shot 2014-11-14 at 12.20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724" y="3581399"/>
            <a:ext cx="4103876" cy="2672069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Donut 4"/>
          <p:cNvSpPr/>
          <p:nvPr/>
        </p:nvSpPr>
        <p:spPr>
          <a:xfrm>
            <a:off x="5105400" y="3505200"/>
            <a:ext cx="2895600" cy="2895600"/>
          </a:xfrm>
          <a:prstGeom prst="donut">
            <a:avLst>
              <a:gd name="adj" fmla="val 4101"/>
            </a:avLst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62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health information sharing?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Implications for improving health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Screen Shot 2014-11-14 at 12.19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77" y="2362200"/>
            <a:ext cx="4538423" cy="29718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creen Shot 2014-11-14 at 12.21.0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577" y="2943225"/>
            <a:ext cx="4540343" cy="28956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Screen Shot 2014-11-14 at 12.20.2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77" y="3552825"/>
            <a:ext cx="4572000" cy="2976868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3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Rare diseases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Common diseases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7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 the </a:t>
            </a:r>
            <a:r>
              <a:rPr lang="en-US" dirty="0" err="1" smtClean="0"/>
              <a:t>Beery’s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263" y="1752600"/>
            <a:ext cx="5053337" cy="3517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248400"/>
            <a:ext cx="807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www.nature.com</a:t>
            </a:r>
            <a:r>
              <a:rPr lang="en-US" sz="1600" dirty="0"/>
              <a:t>/news/2011/110615/full/news.2011.368.html</a:t>
            </a:r>
          </a:p>
        </p:txBody>
      </p:sp>
    </p:spTree>
    <p:extLst>
      <p:ext uri="{BB962C8B-B14F-4D97-AF65-F5344CB8AC3E}">
        <p14:creationId xmlns:p14="http://schemas.microsoft.com/office/powerpoint/2010/main" val="16661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DNA sequencing finds rare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Dopa</a:t>
            </a:r>
            <a:r>
              <a:rPr lang="en-US" dirty="0"/>
              <a:t>-responsive </a:t>
            </a:r>
            <a:r>
              <a:rPr lang="en-US" dirty="0" smtClean="0"/>
              <a:t>dystonia in children</a:t>
            </a:r>
            <a:endParaRPr lang="en-US" dirty="0"/>
          </a:p>
          <a:p>
            <a:r>
              <a:rPr lang="en-US" dirty="0" smtClean="0"/>
              <a:t>Mom read about condition in newspaper</a:t>
            </a:r>
          </a:p>
          <a:p>
            <a:r>
              <a:rPr lang="en-US" dirty="0" smtClean="0"/>
              <a:t>Single change on </a:t>
            </a:r>
            <a:r>
              <a:rPr lang="en-US" i="1" dirty="0" smtClean="0"/>
              <a:t>SPR</a:t>
            </a:r>
            <a:r>
              <a:rPr lang="en-US" dirty="0" smtClean="0"/>
              <a:t> gene</a:t>
            </a:r>
          </a:p>
          <a:p>
            <a:r>
              <a:rPr lang="en-US" dirty="0" smtClean="0"/>
              <a:t>Improved with serotonin therapy</a:t>
            </a:r>
          </a:p>
          <a:p>
            <a:endParaRPr lang="en-US" dirty="0"/>
          </a:p>
        </p:txBody>
      </p:sp>
      <p:pic>
        <p:nvPicPr>
          <p:cNvPr id="7" name="Picture 6" descr="Screen Shot 2014-12-13 at 2.43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937000"/>
            <a:ext cx="7734300" cy="238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38400" y="6248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Chromosome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405026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SPR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6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Rare disease in U.S.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 smtClean="0"/>
              <a:t>Defined </a:t>
            </a:r>
            <a:r>
              <a:rPr lang="en-US" dirty="0"/>
              <a:t>to be 1 in 1,500 </a:t>
            </a:r>
            <a:r>
              <a:rPr lang="en-US" dirty="0" smtClean="0"/>
              <a:t>people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https</a:t>
            </a:r>
            <a:r>
              <a:rPr lang="en-US" sz="1600" dirty="0"/>
              <a:t>://</a:t>
            </a:r>
            <a:r>
              <a:rPr lang="en-US" sz="1600" dirty="0" err="1"/>
              <a:t>www.govtrack.us</a:t>
            </a:r>
            <a:r>
              <a:rPr lang="en-US" sz="1600" dirty="0"/>
              <a:t>/congress/bills/107/hr4013</a:t>
            </a:r>
          </a:p>
        </p:txBody>
      </p:sp>
      <p:pic>
        <p:nvPicPr>
          <p:cNvPr id="5" name="Picture 4" descr="Screen Shot 2014-11-14 at 2.16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590800"/>
            <a:ext cx="6946900" cy="2667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30M rare disease patients in U.S.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85800" y="1752600"/>
            <a:ext cx="7696200" cy="4191000"/>
          </a:xfrm>
          <a:prstGeom prst="round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Another ~3,700 single-gene diseases suspected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1752600"/>
            <a:ext cx="3886200" cy="1981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3,500 single-gene diseases identified</a:t>
            </a:r>
            <a:endParaRPr lang="en-US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6260068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pubmed</a:t>
            </a:r>
            <a:r>
              <a:rPr lang="en-US" sz="1600" dirty="0"/>
              <a:t>/23504071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5731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95% of rare diseases have no FDA approved drug</a:t>
            </a:r>
            <a:endParaRPr lang="en-US" dirty="0"/>
          </a:p>
        </p:txBody>
      </p:sp>
      <p:sp>
        <p:nvSpPr>
          <p:cNvPr id="5" name="Pie 4"/>
          <p:cNvSpPr/>
          <p:nvPr/>
        </p:nvSpPr>
        <p:spPr>
          <a:xfrm rot="16200000">
            <a:off x="2971800" y="2209800"/>
            <a:ext cx="3200400" cy="3200400"/>
          </a:xfrm>
          <a:prstGeom prst="pie">
            <a:avLst>
              <a:gd name="adj1" fmla="val 0"/>
              <a:gd name="adj2" fmla="val 2065693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6260068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globalgenes.org</a:t>
            </a:r>
            <a:r>
              <a:rPr lang="en-US" sz="1600" dirty="0"/>
              <a:t>/rare-diseases-facts-statistics/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6237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Rare disease networks </a:t>
            </a:r>
          </a:p>
          <a:p>
            <a:r>
              <a:rPr lang="en-US" dirty="0" smtClean="0"/>
              <a:t>Sharing eliminates guesswork</a:t>
            </a:r>
          </a:p>
          <a:p>
            <a:r>
              <a:rPr lang="en-US" dirty="0" smtClean="0"/>
              <a:t>Solve more cases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990600"/>
            <a:ext cx="2336800" cy="749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1905000"/>
            <a:ext cx="1905000" cy="173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810000"/>
            <a:ext cx="2641600" cy="11570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5334000"/>
            <a:ext cx="685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sym typeface="Wingdings"/>
              </a:rPr>
              <a:t> </a:t>
            </a:r>
            <a:r>
              <a:rPr lang="en-US" sz="3200" dirty="0" smtClean="0">
                <a:solidFill>
                  <a:prstClr val="black"/>
                </a:solidFill>
              </a:rPr>
              <a:t>What about common diseases?</a:t>
            </a:r>
            <a:endParaRPr lang="en-US" sz="3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8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Disease prevalence:</a:t>
            </a:r>
          </a:p>
          <a:p>
            <a:pPr marL="457200" lvl="1" indent="0">
              <a:buNone/>
            </a:pPr>
            <a:r>
              <a:rPr lang="en-US" dirty="0" smtClean="0"/>
              <a:t>World: 4% to ~40%</a:t>
            </a:r>
          </a:p>
          <a:p>
            <a:pPr marL="457200" lvl="1" indent="0">
              <a:buNone/>
            </a:pPr>
            <a:r>
              <a:rPr lang="en-US" dirty="0" smtClean="0"/>
              <a:t>U.S.: ~10%</a:t>
            </a:r>
          </a:p>
          <a:p>
            <a:r>
              <a:rPr lang="en-US" dirty="0" smtClean="0"/>
              <a:t>Disease types: 30+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U.S.: ~30M </a:t>
            </a:r>
            <a:r>
              <a:rPr lang="en-US" dirty="0"/>
              <a:t>people </a:t>
            </a:r>
            <a:r>
              <a:rPr lang="en-US" dirty="0">
                <a:sym typeface="Wingdings"/>
              </a:rPr>
              <a:t> 30 types  1M per type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Screen Shot 2014-11-14 at 12.57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962400"/>
            <a:ext cx="4935278" cy="911877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5791200"/>
            <a:ext cx="8305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://care.diabetesjournals.org/content/29/suppl_1/s43.</a:t>
            </a:r>
            <a:r>
              <a:rPr lang="en-US" sz="1600" dirty="0" smtClean="0"/>
              <a:t>full.pdf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healthintelligence.drupalgardens.com</a:t>
            </a:r>
            <a:r>
              <a:rPr lang="en-US" sz="1600" dirty="0"/>
              <a:t>/content/prevalence-diabetes-world-2013</a:t>
            </a:r>
          </a:p>
        </p:txBody>
      </p:sp>
      <p:pic>
        <p:nvPicPr>
          <p:cNvPr id="7" name="Picture 6" descr="Screen Shot 2014-12-13 at 3.03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219200"/>
            <a:ext cx="3726395" cy="22860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403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Schizophrenia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Disease prevalence:</a:t>
            </a:r>
          </a:p>
          <a:p>
            <a:pPr marL="457200" lvl="1" indent="0">
              <a:buNone/>
            </a:pPr>
            <a:r>
              <a:rPr lang="en-US" dirty="0"/>
              <a:t>World: </a:t>
            </a:r>
            <a:r>
              <a:rPr lang="en-US" dirty="0" smtClean="0"/>
              <a:t>~1% (with little variation)</a:t>
            </a:r>
            <a:endParaRPr lang="en-US" dirty="0"/>
          </a:p>
          <a:p>
            <a:r>
              <a:rPr lang="en-US" dirty="0" smtClean="0"/>
              <a:t>Disease </a:t>
            </a:r>
            <a:r>
              <a:rPr lang="en-US" dirty="0"/>
              <a:t>types: </a:t>
            </a:r>
            <a:r>
              <a:rPr lang="en-US" dirty="0" smtClean="0"/>
              <a:t>7 or more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U.S. </a:t>
            </a:r>
            <a:r>
              <a:rPr lang="en-US" dirty="0" smtClean="0"/>
              <a:t>~3.5M </a:t>
            </a:r>
            <a:r>
              <a:rPr lang="en-US" dirty="0"/>
              <a:t>people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7 types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500k </a:t>
            </a:r>
            <a:r>
              <a:rPr lang="en-US" dirty="0"/>
              <a:t>per type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Screen Shot 2014-11-14 at 12.59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90424"/>
            <a:ext cx="4443345" cy="776776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pubmed</a:t>
            </a:r>
            <a:r>
              <a:rPr lang="en-US" sz="1600" dirty="0"/>
              <a:t>/25219520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7200"/>
            <a:ext cx="2159000" cy="32512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867400" y="3733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Nobel laureate John Nash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Autism spectrum disorders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Disease prevalence:</a:t>
            </a:r>
          </a:p>
          <a:p>
            <a:pPr marL="457200" lvl="1" indent="0">
              <a:buNone/>
            </a:pPr>
            <a:r>
              <a:rPr lang="en-US" dirty="0"/>
              <a:t>World: ~1</a:t>
            </a:r>
            <a:r>
              <a:rPr lang="en-US" dirty="0" smtClean="0"/>
              <a:t>%</a:t>
            </a:r>
            <a:endParaRPr lang="en-US" dirty="0"/>
          </a:p>
          <a:p>
            <a:r>
              <a:rPr lang="en-US" dirty="0" smtClean="0"/>
              <a:t>10% explained by genetics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U.S. 2M people </a:t>
            </a:r>
            <a:r>
              <a:rPr lang="en-US" sz="3200" dirty="0">
                <a:sym typeface="Wingdings"/>
              </a:rPr>
              <a:t> </a:t>
            </a:r>
            <a:r>
              <a:rPr lang="en-US" sz="3200" dirty="0" smtClean="0">
                <a:sym typeface="Wingdings"/>
              </a:rPr>
              <a:t>&gt; 6 </a:t>
            </a:r>
            <a:r>
              <a:rPr lang="en-US" sz="3200" dirty="0">
                <a:sym typeface="Wingdings"/>
              </a:rPr>
              <a:t>types  ~</a:t>
            </a:r>
            <a:r>
              <a:rPr lang="en-US" sz="3200" dirty="0" smtClean="0">
                <a:sym typeface="Wingdings"/>
              </a:rPr>
              <a:t>300k </a:t>
            </a:r>
            <a:r>
              <a:rPr lang="en-US" sz="3200" dirty="0">
                <a:sym typeface="Wingdings"/>
              </a:rPr>
              <a:t>per type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57912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ncbddd</a:t>
            </a:r>
            <a:r>
              <a:rPr lang="en-US" sz="1600" dirty="0"/>
              <a:t>/autism/documents/asd_prevalence_table_2013.pdf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www.nature.com</a:t>
            </a:r>
            <a:r>
              <a:rPr lang="en-US" sz="1600" dirty="0"/>
              <a:t>/nature/journal/v515/n7526/full/nature13772.html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14400" y="3352800"/>
            <a:ext cx="3429000" cy="1034142"/>
            <a:chOff x="3733800" y="3352800"/>
            <a:chExt cx="4800600" cy="1447800"/>
          </a:xfrm>
        </p:grpSpPr>
        <p:pic>
          <p:nvPicPr>
            <p:cNvPr id="7" name="Picture 6" descr="Screen Shot 2014-11-14 at 1.09.12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4114800"/>
              <a:ext cx="4648200" cy="654191"/>
            </a:xfrm>
            <a:prstGeom prst="rect">
              <a:avLst/>
            </a:prstGeom>
          </p:spPr>
        </p:pic>
        <p:pic>
          <p:nvPicPr>
            <p:cNvPr id="8" name="Picture 7" descr="Screen Shot 2014-11-14 at 1.08.52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3352800"/>
              <a:ext cx="4800600" cy="71650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733800" y="3352800"/>
              <a:ext cx="4800600" cy="1447800"/>
            </a:xfrm>
            <a:prstGeom prst="rect">
              <a:avLst/>
            </a:prstGeom>
            <a:noFill/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57200"/>
            <a:ext cx="2213429" cy="30988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867400" y="3581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Autistic activist Temple </a:t>
            </a:r>
            <a:r>
              <a:rPr lang="en-US" dirty="0" err="1" smtClean="0"/>
              <a:t>Grandin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Hospitals and patients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dirty="0" smtClean="0"/>
              <a:t>U.S. hospitals:</a:t>
            </a:r>
          </a:p>
          <a:p>
            <a:pPr marL="400050" lvl="1" indent="0">
              <a:buNone/>
            </a:pPr>
            <a:r>
              <a:rPr lang="en-US" sz="3200" dirty="0"/>
              <a:t>~6,000 </a:t>
            </a:r>
            <a:r>
              <a:rPr lang="en-US" sz="3200" dirty="0" smtClean="0"/>
              <a:t>facilities</a:t>
            </a:r>
          </a:p>
          <a:p>
            <a:r>
              <a:rPr lang="en-US" dirty="0" smtClean="0"/>
              <a:t>U.S. population: ~320M people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28800"/>
            <a:ext cx="3911600" cy="2573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www.targetmap.com</a:t>
            </a:r>
            <a:r>
              <a:rPr lang="en-US" sz="1600" dirty="0"/>
              <a:t>/</a:t>
            </a:r>
            <a:r>
              <a:rPr lang="en-US" sz="1600" dirty="0" err="1"/>
              <a:t>viewer.aspx?reportId</a:t>
            </a:r>
            <a:r>
              <a:rPr lang="en-US" sz="1600" dirty="0"/>
              <a:t>=3065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4876800"/>
            <a:ext cx="685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sym typeface="Wingdings"/>
              </a:rPr>
              <a:t> </a:t>
            </a:r>
            <a:r>
              <a:rPr lang="en-US" sz="3200" dirty="0">
                <a:solidFill>
                  <a:prstClr val="black"/>
                </a:solidFill>
              </a:rPr>
              <a:t>One hospital per 50,000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0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 per U.S. hospital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1M diabetes patients</a:t>
            </a:r>
          </a:p>
          <a:p>
            <a:pPr marL="800100" lvl="2" indent="0">
              <a:buNone/>
            </a:pPr>
            <a:r>
              <a:rPr lang="en-US" sz="2800" dirty="0" smtClean="0"/>
              <a:t>170 patients per hospital </a:t>
            </a:r>
            <a:r>
              <a:rPr lang="en-US" sz="2800" dirty="0" smtClean="0">
                <a:sym typeface="Wingdings"/>
              </a:rPr>
              <a:t> 1 in 300</a:t>
            </a:r>
            <a:endParaRPr lang="en-US" sz="2800" dirty="0"/>
          </a:p>
          <a:p>
            <a:r>
              <a:rPr lang="en-US" dirty="0" smtClean="0"/>
              <a:t>500k schizophrenic patients</a:t>
            </a:r>
          </a:p>
          <a:p>
            <a:pPr marL="800100" lvl="2" indent="0">
              <a:buNone/>
            </a:pPr>
            <a:r>
              <a:rPr lang="en-US" sz="2800" dirty="0" smtClean="0"/>
              <a:t>80 patients per hospital </a:t>
            </a:r>
            <a:r>
              <a:rPr lang="en-US" sz="2800" dirty="0" smtClean="0">
                <a:sym typeface="Wingdings"/>
              </a:rPr>
              <a:t> 1 in 625</a:t>
            </a:r>
            <a:endParaRPr lang="en-US" sz="2800" dirty="0">
              <a:sym typeface="Wingdings"/>
            </a:endParaRPr>
          </a:p>
          <a:p>
            <a:r>
              <a:rPr lang="en-US" dirty="0"/>
              <a:t>300k autism spectrum disorder </a:t>
            </a:r>
            <a:r>
              <a:rPr lang="en-US" dirty="0" smtClean="0"/>
              <a:t>patients</a:t>
            </a:r>
            <a:endParaRPr lang="en-US" dirty="0">
              <a:sym typeface="Wingdings"/>
            </a:endParaRPr>
          </a:p>
          <a:p>
            <a:pPr marL="800100" lvl="2" indent="0">
              <a:buNone/>
            </a:pPr>
            <a:r>
              <a:rPr lang="en-US" sz="2800" dirty="0"/>
              <a:t>5</a:t>
            </a:r>
            <a:r>
              <a:rPr lang="en-US" sz="2800" dirty="0" smtClean="0"/>
              <a:t>0 patients per hospital </a:t>
            </a:r>
            <a:r>
              <a:rPr lang="en-US" sz="2800" dirty="0" smtClean="0">
                <a:sym typeface="Wingdings"/>
              </a:rPr>
              <a:t> 1 in 1,000</a:t>
            </a:r>
            <a:endParaRPr lang="en-US" sz="2800" dirty="0"/>
          </a:p>
          <a:p>
            <a:pPr marL="0" indent="0"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5081826"/>
            <a:ext cx="685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200" b="1" dirty="0">
                <a:solidFill>
                  <a:prstClr val="black"/>
                </a:solidFill>
                <a:sym typeface="Wingdings"/>
              </a:rPr>
              <a:t> </a:t>
            </a:r>
            <a:r>
              <a:rPr lang="en-US" sz="3200" b="1" dirty="0" smtClean="0">
                <a:solidFill>
                  <a:prstClr val="black"/>
                </a:solidFill>
                <a:sym typeface="Wingdings"/>
              </a:rPr>
              <a:t>Rare disease: 1 in 1,500</a:t>
            </a:r>
            <a:endParaRPr lang="en-US" sz="3200" b="1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datastatistics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2295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pic>
        <p:nvPicPr>
          <p:cNvPr id="5" name="Picture 4" descr="Screen Shot 2014-11-14 at 2.26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52600"/>
            <a:ext cx="4281714" cy="38100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47800"/>
            <a:ext cx="4038600" cy="4678363"/>
          </a:xfrm>
        </p:spPr>
        <p:txBody>
          <a:bodyPr>
            <a:normAutofit/>
          </a:bodyPr>
          <a:lstStyle/>
          <a:p>
            <a:r>
              <a:rPr lang="en-US" dirty="0" smtClean="0"/>
              <a:t>Complex and rare disease can look similar</a:t>
            </a:r>
          </a:p>
          <a:p>
            <a:r>
              <a:rPr lang="en-US" dirty="0"/>
              <a:t>Hospitals </a:t>
            </a:r>
            <a:r>
              <a:rPr lang="en-US" dirty="0" smtClean="0"/>
              <a:t>must share to solve diseases</a:t>
            </a:r>
            <a:endParaRPr lang="en-US" dirty="0"/>
          </a:p>
          <a:p>
            <a:r>
              <a:rPr lang="en-US" dirty="0" smtClean="0"/>
              <a:t>5,000 people with a disease are necessary for good genomic results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95800" y="5562600"/>
            <a:ext cx="441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/>
              <a:t>http://</a:t>
            </a:r>
            <a:r>
              <a:rPr lang="en-US" dirty="0" err="1"/>
              <a:t>jbjs.org</a:t>
            </a:r>
            <a:r>
              <a:rPr lang="en-US" dirty="0"/>
              <a:t>/content/96/5/e38</a:t>
            </a:r>
          </a:p>
        </p:txBody>
      </p:sp>
    </p:spTree>
    <p:extLst>
      <p:ext uri="{BB962C8B-B14F-4D97-AF65-F5344CB8AC3E}">
        <p14:creationId xmlns:p14="http://schemas.microsoft.com/office/powerpoint/2010/main" val="333220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shift in consumer attitudes</a:t>
            </a:r>
            <a:endParaRPr lang="en-US" dirty="0"/>
          </a:p>
        </p:txBody>
      </p:sp>
      <p:pic>
        <p:nvPicPr>
          <p:cNvPr id="4" name="Content Placeholder 3" descr="Screen Shot 2014-11-11 at 9.40.4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3" r="628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Picture 4" descr="Screen Shot 2014-11-14 at 12.21.0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733800"/>
            <a:ext cx="4419600" cy="2818596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2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352800"/>
            <a:ext cx="35814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3200400"/>
            <a:ext cx="4876800" cy="1935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“Given </a:t>
            </a:r>
            <a:r>
              <a:rPr lang="en-US" dirty="0"/>
              <a:t>the choice between pizza and </a:t>
            </a:r>
            <a:r>
              <a:rPr lang="en-US" dirty="0" smtClean="0"/>
              <a:t>privacy…a </a:t>
            </a:r>
            <a:r>
              <a:rPr lang="en-US" dirty="0"/>
              <a:t>remarkable number will opt for the pizza</a:t>
            </a:r>
            <a:r>
              <a:rPr lang="en-US" dirty="0" smtClean="0"/>
              <a:t>.”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09600"/>
            <a:ext cx="5657850" cy="20478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9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Consumers are willing to share health data under the right conditions.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Education seems to play a strong role.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Consumers want to be connected to their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 models to encourage sharing.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Health Information Sharing Model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304736" y="2610728"/>
            <a:ext cx="2570872" cy="257087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700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we go faster with </a:t>
            </a:r>
            <a:r>
              <a:rPr lang="en-US" dirty="0" err="1" smtClean="0"/>
              <a:t>MoDAT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Table 3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Markets of Data (</a:t>
            </a:r>
            <a:r>
              <a:rPr lang="en-US" dirty="0" err="1" smtClean="0">
                <a:solidFill>
                  <a:prstClr val="black"/>
                </a:solidFill>
              </a:rPr>
              <a:t>MoDAT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Will consumers share if paid? 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Online survey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400 participants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7</a:t>
            </a:r>
            <a:r>
              <a:rPr lang="en-US" dirty="0" smtClean="0">
                <a:solidFill>
                  <a:prstClr val="black"/>
                </a:solidFill>
              </a:rPr>
              <a:t> questions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 descr="Screen Shot 2014-11-11 at 10.11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40" y="3085981"/>
            <a:ext cx="4648200" cy="2496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733800" y="5600581"/>
            <a:ext cx="533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solidFill>
                  <a:prstClr val="black"/>
                </a:solidFill>
              </a:rPr>
              <a:t>Ask Your Target Market (</a:t>
            </a:r>
            <a:r>
              <a:rPr lang="en-US" sz="2800" dirty="0" err="1">
                <a:solidFill>
                  <a:prstClr val="black"/>
                </a:solidFill>
              </a:rPr>
              <a:t>aytm.com</a:t>
            </a:r>
            <a:r>
              <a:rPr lang="en-US" sz="2800" dirty="0">
                <a:solidFill>
                  <a:prstClr val="black"/>
                </a:solidFill>
              </a:rPr>
              <a:t>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global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67200" cy="48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300" u="sng" dirty="0" smtClean="0"/>
              <a:t>Responses by Continent</a:t>
            </a:r>
            <a:endParaRPr lang="en-US" sz="3300" dirty="0" smtClean="0"/>
          </a:p>
          <a:p>
            <a:pPr lvl="1"/>
            <a:r>
              <a:rPr lang="en-US" sz="2900" dirty="0" smtClean="0"/>
              <a:t>Asia (40%)</a:t>
            </a:r>
          </a:p>
          <a:p>
            <a:pPr lvl="1"/>
            <a:r>
              <a:rPr lang="en-US" sz="2900" dirty="0" smtClean="0"/>
              <a:t>Europe (35%)</a:t>
            </a:r>
          </a:p>
          <a:p>
            <a:pPr lvl="1"/>
            <a:r>
              <a:rPr lang="en-US" sz="2900" dirty="0" smtClean="0"/>
              <a:t>North America (17%)</a:t>
            </a:r>
          </a:p>
          <a:p>
            <a:pPr lvl="1"/>
            <a:r>
              <a:rPr lang="en-US" sz="2900" dirty="0" smtClean="0"/>
              <a:t>Africa (5%)</a:t>
            </a:r>
          </a:p>
          <a:p>
            <a:pPr lvl="1"/>
            <a:r>
              <a:rPr lang="en-US" sz="2900" dirty="0" smtClean="0"/>
              <a:t>Oceania (2%)</a:t>
            </a:r>
          </a:p>
          <a:p>
            <a:pPr lvl="1"/>
            <a:r>
              <a:rPr lang="en-US" sz="2900" dirty="0" smtClean="0"/>
              <a:t>South America (2%)</a:t>
            </a:r>
          </a:p>
          <a:p>
            <a:pPr marL="457200" lvl="1" indent="0">
              <a:buNone/>
            </a:pPr>
            <a:endParaRPr lang="en-US" sz="2900" dirty="0"/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5486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59 countries represented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511746"/>
              </p:ext>
            </p:extLst>
          </p:nvPr>
        </p:nvGraphicFramePr>
        <p:xfrm>
          <a:off x="3860442" y="990600"/>
          <a:ext cx="5283558" cy="4563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Willing to share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22096" y="570607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When asked about sharing, 88% responded “Yes” or “In some cases.”</a:t>
            </a:r>
            <a:endParaRPr lang="en-US" dirty="0" smtClean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306285"/>
              </p:ext>
            </p:extLst>
          </p:nvPr>
        </p:nvGraphicFramePr>
        <p:xfrm>
          <a:off x="1828800" y="1219200"/>
          <a:ext cx="5410200" cy="4458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 with </a:t>
            </a:r>
            <a:r>
              <a:rPr lang="en-US" dirty="0"/>
              <a:t>f</a:t>
            </a:r>
            <a:r>
              <a:rPr lang="en-US" dirty="0" smtClean="0"/>
              <a:t>inancial reward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724964"/>
              </p:ext>
            </p:extLst>
          </p:nvPr>
        </p:nvGraphicFramePr>
        <p:xfrm>
          <a:off x="1752600" y="1295400"/>
          <a:ext cx="5638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Share/Sell Data Types</a:t>
            </a:r>
            <a:endParaRPr lang="en-US" sz="36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438544"/>
              </p:ext>
            </p:extLst>
          </p:nvPr>
        </p:nvGraphicFramePr>
        <p:xfrm>
          <a:off x="1066800" y="1371600"/>
          <a:ext cx="7244644" cy="4986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0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Share/Sell with… </a:t>
            </a:r>
            <a:endParaRPr lang="en-US" sz="36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1566353"/>
              </p:ext>
            </p:extLst>
          </p:nvPr>
        </p:nvGraphicFramePr>
        <p:xfrm>
          <a:off x="381000" y="1371600"/>
          <a:ext cx="818538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3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Financial Reward </a:t>
            </a:r>
            <a:r>
              <a:rPr lang="en-US" sz="3600" dirty="0" err="1" smtClean="0"/>
              <a:t>vs</a:t>
            </a:r>
            <a:r>
              <a:rPr lang="en-US" sz="3600" dirty="0" smtClean="0"/>
              <a:t> Difference in Average Number of Items Selected</a:t>
            </a:r>
            <a:endParaRPr lang="en-US" sz="36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4228627"/>
              </p:ext>
            </p:extLst>
          </p:nvPr>
        </p:nvGraphicFramePr>
        <p:xfrm>
          <a:off x="1600200" y="1371600"/>
          <a:ext cx="61722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7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 Income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702425"/>
              </p:ext>
            </p:extLst>
          </p:nvPr>
        </p:nvGraphicFramePr>
        <p:xfrm>
          <a:off x="1371600" y="1371600"/>
          <a:ext cx="6019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57400" y="57150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Over half of the respondents reported a household income of less than $25,000 </a:t>
            </a:r>
            <a:r>
              <a:rPr lang="en-US" b="1" dirty="0" smtClean="0"/>
              <a:t>USD</a:t>
            </a:r>
            <a:r>
              <a:rPr lang="en-US" b="1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One-time payment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3654304"/>
              </p:ext>
            </p:extLst>
          </p:nvPr>
        </p:nvGraphicFramePr>
        <p:xfrm>
          <a:off x="762000" y="1143000"/>
          <a:ext cx="7162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Age: Sample </a:t>
            </a:r>
            <a:r>
              <a:rPr lang="en-US" dirty="0" err="1" smtClean="0"/>
              <a:t>vs</a:t>
            </a:r>
            <a:r>
              <a:rPr lang="en-US" dirty="0" smtClean="0"/>
              <a:t> World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19400" y="54102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Age ranges from 18 to 74.</a:t>
            </a:r>
          </a:p>
          <a:p>
            <a:pPr algn="ctr"/>
            <a:r>
              <a:rPr lang="en-US" b="1" dirty="0" smtClean="0"/>
              <a:t>Average age cohort is 30-34 years.</a:t>
            </a:r>
            <a:endParaRPr lang="en-US" b="1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5415010"/>
              </p:ext>
            </p:extLst>
          </p:nvPr>
        </p:nvGraphicFramePr>
        <p:xfrm>
          <a:off x="1143000" y="1143000"/>
          <a:ext cx="7239000" cy="4352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24600"/>
            <a:ext cx="861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U.S</a:t>
            </a:r>
            <a:r>
              <a:rPr lang="en-US" sz="1600" dirty="0"/>
              <a:t>. Census Bureau, 2014 World Midyear Population by 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Age and </a:t>
            </a:r>
            <a:r>
              <a:rPr lang="en-US" dirty="0"/>
              <a:t>r</a:t>
            </a:r>
            <a:r>
              <a:rPr lang="en-US" dirty="0" smtClean="0"/>
              <a:t>eward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1983097"/>
              </p:ext>
            </p:extLst>
          </p:nvPr>
        </p:nvGraphicFramePr>
        <p:xfrm>
          <a:off x="762000" y="1676400"/>
          <a:ext cx="7467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19800" y="3657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R² = </a:t>
            </a:r>
            <a:r>
              <a:rPr lang="en-US" sz="1600" b="1" dirty="0" smtClean="0"/>
              <a:t>0.87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 and </a:t>
            </a:r>
            <a:r>
              <a:rPr lang="en-US" dirty="0"/>
              <a:t>o</a:t>
            </a:r>
            <a:r>
              <a:rPr lang="en-US" dirty="0" smtClean="0"/>
              <a:t>ne-time payment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2994596"/>
              </p:ext>
            </p:extLst>
          </p:nvPr>
        </p:nvGraphicFramePr>
        <p:xfrm>
          <a:off x="762000" y="1524000"/>
          <a:ext cx="7620000" cy="4643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6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GDP and </a:t>
            </a:r>
            <a:r>
              <a:rPr lang="en-US" dirty="0"/>
              <a:t>o</a:t>
            </a:r>
            <a:r>
              <a:rPr lang="en-US" dirty="0" smtClean="0"/>
              <a:t>ne-time payment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358113"/>
              </p:ext>
            </p:extLst>
          </p:nvPr>
        </p:nvGraphicFramePr>
        <p:xfrm>
          <a:off x="685800" y="1219200"/>
          <a:ext cx="7795368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351296" y="2133600"/>
            <a:ext cx="1564104" cy="33958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Croatia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Romania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Philippines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Malaysia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Poland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Indonesia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India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Italy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United Kingdom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6324600"/>
            <a:ext cx="861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</a:t>
            </a:r>
            <a:r>
              <a:rPr lang="en-US" sz="1600" dirty="0"/>
              <a:t>: United Nations 2012 </a:t>
            </a:r>
            <a:r>
              <a:rPr lang="en-US" sz="1600" dirty="0" smtClean="0"/>
              <a:t>GDP Data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2904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Paid to participate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Convenience sample (n=400)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Education level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sample was educated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1907361"/>
              </p:ext>
            </p:extLst>
          </p:nvPr>
        </p:nvGraphicFramePr>
        <p:xfrm>
          <a:off x="4876800" y="1676400"/>
          <a:ext cx="4038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/>
              <a:t>64%</a:t>
            </a:r>
          </a:p>
          <a:p>
            <a:pPr marL="0" indent="0">
              <a:buNone/>
            </a:pPr>
            <a:r>
              <a:rPr lang="en-US" dirty="0" smtClean="0"/>
              <a:t>Completed at least four years of college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dirty="0" err="1" smtClean="0"/>
              <a:t>vs</a:t>
            </a:r>
            <a:endParaRPr lang="en-US" dirty="0" smtClean="0"/>
          </a:p>
          <a:p>
            <a:pPr lvl="0">
              <a:buNone/>
            </a:pPr>
            <a:r>
              <a:rPr lang="en-US" sz="5400" dirty="0">
                <a:solidFill>
                  <a:prstClr val="black"/>
                </a:solidFill>
              </a:rPr>
              <a:t>25%</a:t>
            </a:r>
          </a:p>
          <a:p>
            <a:pPr marL="0" indent="0">
              <a:buNone/>
            </a:pPr>
            <a:r>
              <a:rPr lang="en-US" dirty="0" smtClean="0"/>
              <a:t>Global tertiary education enrollment average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324600"/>
            <a:ext cx="861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UNESCO Institute for Statistics in </a:t>
            </a:r>
            <a:r>
              <a:rPr lang="en-US" sz="1600" dirty="0" err="1"/>
              <a:t>EdStats</a:t>
            </a:r>
            <a:r>
              <a:rPr lang="en-US" sz="1600" dirty="0"/>
              <a:t>. “</a:t>
            </a:r>
            <a:r>
              <a:rPr lang="en-US" sz="1600" dirty="0" err="1"/>
              <a:t>Teritary</a:t>
            </a:r>
            <a:r>
              <a:rPr lang="en-US" sz="1600" dirty="0"/>
              <a:t> education – </a:t>
            </a:r>
            <a:r>
              <a:rPr lang="en-US" sz="1600" dirty="0" smtClean="0"/>
              <a:t>A global </a:t>
            </a:r>
            <a:r>
              <a:rPr lang="en-US" sz="1600" dirty="0"/>
              <a:t>report,” 2012.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/>
          <p:cNvSpPr/>
          <p:nvPr/>
        </p:nvSpPr>
        <p:spPr>
          <a:xfrm>
            <a:off x="1524000" y="4114800"/>
            <a:ext cx="2133600" cy="21336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 </a:t>
            </a:r>
            <a:r>
              <a:rPr lang="en-US" dirty="0" smtClean="0"/>
              <a:t>and </a:t>
            </a:r>
            <a:r>
              <a:rPr lang="en-US" dirty="0"/>
              <a:t>complex </a:t>
            </a:r>
            <a:r>
              <a:rPr lang="en-US" dirty="0" smtClean="0"/>
              <a:t>diseases can look </a:t>
            </a:r>
            <a:r>
              <a:rPr lang="en-US" dirty="0"/>
              <a:t>similar</a:t>
            </a:r>
          </a:p>
          <a:p>
            <a:r>
              <a:rPr lang="en-US" dirty="0" smtClean="0"/>
              <a:t>Share health information to solve disease</a:t>
            </a:r>
          </a:p>
          <a:p>
            <a:r>
              <a:rPr lang="en-US" dirty="0" smtClean="0"/>
              <a:t>Some consumers view sharing health information like a “free pizza”</a:t>
            </a:r>
          </a:p>
          <a:p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1600200" y="4190390"/>
            <a:ext cx="1981200" cy="1981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>
            <a:stCxn id="2" idx="0"/>
            <a:endCxn id="2" idx="4"/>
          </p:cNvCxnSpPr>
          <p:nvPr/>
        </p:nvCxnSpPr>
        <p:spPr>
          <a:xfrm>
            <a:off x="2590800" y="4190390"/>
            <a:ext cx="0" cy="19812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" idx="2"/>
            <a:endCxn id="2" idx="6"/>
          </p:cNvCxnSpPr>
          <p:nvPr/>
        </p:nvCxnSpPr>
        <p:spPr>
          <a:xfrm>
            <a:off x="1600200" y="5180990"/>
            <a:ext cx="19812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" idx="1"/>
            <a:endCxn id="2" idx="5"/>
          </p:cNvCxnSpPr>
          <p:nvPr/>
        </p:nvCxnSpPr>
        <p:spPr>
          <a:xfrm>
            <a:off x="1890340" y="4480530"/>
            <a:ext cx="1400920" cy="140092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2" idx="7"/>
            <a:endCxn id="2" idx="3"/>
          </p:cNvCxnSpPr>
          <p:nvPr/>
        </p:nvCxnSpPr>
        <p:spPr>
          <a:xfrm flipH="1">
            <a:off x="1890340" y="4480530"/>
            <a:ext cx="1400920" cy="140092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743200" y="579059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221240" y="4980965"/>
            <a:ext cx="609600" cy="76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221240" y="5133365"/>
            <a:ext cx="609600" cy="76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221240" y="5285765"/>
            <a:ext cx="609600" cy="76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4603140"/>
            <a:ext cx="1143000" cy="1143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298340"/>
            <a:ext cx="1254446" cy="1772154"/>
          </a:xfrm>
          <a:prstGeom prst="rect">
            <a:avLst/>
          </a:prstGeom>
        </p:spPr>
      </p:pic>
      <p:sp>
        <p:nvSpPr>
          <p:cNvPr id="39" name="Oval 38"/>
          <p:cNvSpPr/>
          <p:nvPr/>
        </p:nvSpPr>
        <p:spPr>
          <a:xfrm>
            <a:off x="3048000" y="52730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895600" y="46634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286000" y="58064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438400" y="55016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133600" y="53492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133600" y="49682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828800" y="48158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438400" y="47396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209800" y="44348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743200" y="44348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743200" y="55016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124200" y="55778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828800" y="55016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743200" y="50444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3200400" y="4892065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909510" y="4587265"/>
            <a:ext cx="15194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Free!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553200"/>
            <a:ext cx="2133600" cy="365125"/>
          </a:xfrm>
        </p:spPr>
        <p:txBody>
          <a:bodyPr/>
          <a:lstStyle/>
          <a:p>
            <a:fld id="{510E0719-0CC4-4B7F-B54C-B2A7E1B46AEE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3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Thank you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sz="3500" dirty="0"/>
          </a:p>
          <a:p>
            <a:pPr>
              <a:buNone/>
            </a:pPr>
            <a:r>
              <a:rPr lang="en-US" sz="11100" b="1" dirty="0" smtClean="0"/>
              <a:t>K. Thomas Pickard</a:t>
            </a:r>
          </a:p>
          <a:p>
            <a:pPr>
              <a:buNone/>
            </a:pPr>
            <a:r>
              <a:rPr lang="en-US" sz="11100" dirty="0" err="1" smtClean="0"/>
              <a:t>ktpickard</a:t>
            </a:r>
            <a:r>
              <a:rPr lang="en-US" sz="11100" dirty="0" smtClean="0"/>
              <a:t> [at] startcodon.org</a:t>
            </a:r>
          </a:p>
          <a:p>
            <a:pPr>
              <a:buNone/>
            </a:pPr>
            <a:r>
              <a:rPr lang="en-US" sz="11100" dirty="0" smtClean="0"/>
              <a:t>@</a:t>
            </a:r>
            <a:r>
              <a:rPr lang="en-US" sz="11100" dirty="0" err="1" smtClean="0"/>
              <a:t>kthomaspickard</a:t>
            </a:r>
            <a:endParaRPr lang="en-US" sz="11100" dirty="0" smtClean="0"/>
          </a:p>
          <a:p>
            <a:pPr>
              <a:buNone/>
            </a:pPr>
            <a:r>
              <a:rPr lang="en-US" sz="11100" dirty="0" smtClean="0"/>
              <a:t>www.linkedin.com/in/</a:t>
            </a:r>
            <a:r>
              <a:rPr lang="en-US" sz="11100" dirty="0" err="1" smtClean="0"/>
              <a:t>kthomaspickard</a:t>
            </a:r>
            <a:endParaRPr lang="en-US" sz="11100" dirty="0" smtClean="0"/>
          </a:p>
          <a:p>
            <a:pPr>
              <a:buNone/>
            </a:pPr>
            <a:r>
              <a:rPr lang="en-US" sz="11100" dirty="0" smtClean="0"/>
              <a:t>Blog: </a:t>
            </a:r>
            <a:r>
              <a:rPr lang="en-US" sz="11100" dirty="0" err="1" smtClean="0">
                <a:hlinkClick r:id="rId3"/>
              </a:rPr>
              <a:t>www.genomedad.com</a:t>
            </a:r>
            <a:endParaRPr lang="en-US" sz="11100" dirty="0" smtClean="0"/>
          </a:p>
          <a:p>
            <a:pPr>
              <a:buNone/>
            </a:pPr>
            <a:endParaRPr lang="en-US" sz="5900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121" name="Picture 1" descr="C:\Users\Thomas\Pictures\K_Thomas_Pick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9725" y="1143000"/>
            <a:ext cx="1768475" cy="17684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594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60401</TotalTime>
  <Words>1194</Words>
  <Application>Microsoft Macintosh PowerPoint</Application>
  <PresentationFormat>On-screen Show (4:3)</PresentationFormat>
  <Paragraphs>258</Paragraphs>
  <Slides>38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Exploring Markets of Data for Personal Health Information</vt:lpstr>
      <vt:lpstr>How I got here</vt:lpstr>
      <vt:lpstr>My passion</vt:lpstr>
      <vt:lpstr>Why health information sharing?</vt:lpstr>
      <vt:lpstr>Two examples</vt:lpstr>
      <vt:lpstr>Meet the Beery’s</vt:lpstr>
      <vt:lpstr>DNA sequencing finds rare disease</vt:lpstr>
      <vt:lpstr>Rare disease in U.S.</vt:lpstr>
      <vt:lpstr>30M rare disease patients in U.S.</vt:lpstr>
      <vt:lpstr>95% of rare diseases have no FDA approved drug</vt:lpstr>
      <vt:lpstr>Implications</vt:lpstr>
      <vt:lpstr>Diabetes</vt:lpstr>
      <vt:lpstr>Schizophrenia</vt:lpstr>
      <vt:lpstr>Autism spectrum disorders</vt:lpstr>
      <vt:lpstr>Hospitals and patients</vt:lpstr>
      <vt:lpstr>Patients per U.S. hospital</vt:lpstr>
      <vt:lpstr>Implications</vt:lpstr>
      <vt:lpstr>A shift in consumer attitudes</vt:lpstr>
      <vt:lpstr>PowerPoint Presentation</vt:lpstr>
      <vt:lpstr>Insights</vt:lpstr>
      <vt:lpstr>Health Information Sharing Model</vt:lpstr>
      <vt:lpstr>Can we go faster with MoDAT?</vt:lpstr>
      <vt:lpstr>A global survey</vt:lpstr>
      <vt:lpstr>Willing to share</vt:lpstr>
      <vt:lpstr>Share with financial reward</vt:lpstr>
      <vt:lpstr>Share/Sell Data Types</vt:lpstr>
      <vt:lpstr>Share/Sell with… </vt:lpstr>
      <vt:lpstr>Financial Reward vs Difference in Average Number of Items Selected</vt:lpstr>
      <vt:lpstr>Household Income</vt:lpstr>
      <vt:lpstr>One-time payment</vt:lpstr>
      <vt:lpstr>Age: Sample vs World</vt:lpstr>
      <vt:lpstr>Age and reward</vt:lpstr>
      <vt:lpstr>Age and one-time payment</vt:lpstr>
      <vt:lpstr>GDP and one-time payment</vt:lpstr>
      <vt:lpstr>Limitations</vt:lpstr>
      <vt:lpstr>Our sample was educated</vt:lpstr>
      <vt:lpstr>Summary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Health Information Survey Results</dc:title>
  <dc:creator>Thomas</dc:creator>
  <cp:lastModifiedBy>KT Pickard</cp:lastModifiedBy>
  <cp:revision>133</cp:revision>
  <dcterms:created xsi:type="dcterms:W3CDTF">2013-07-08T05:14:56Z</dcterms:created>
  <dcterms:modified xsi:type="dcterms:W3CDTF">2014-12-18T07:39:14Z</dcterms:modified>
</cp:coreProperties>
</file>