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wdp" ContentType="image/vnd.ms-photo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97" r:id="rId2"/>
    <p:sldId id="338" r:id="rId3"/>
    <p:sldId id="362" r:id="rId4"/>
    <p:sldId id="363" r:id="rId5"/>
    <p:sldId id="364" r:id="rId6"/>
    <p:sldId id="339" r:id="rId7"/>
    <p:sldId id="355" r:id="rId8"/>
    <p:sldId id="344" r:id="rId9"/>
    <p:sldId id="356" r:id="rId10"/>
    <p:sldId id="353" r:id="rId11"/>
    <p:sldId id="348" r:id="rId12"/>
    <p:sldId id="370" r:id="rId13"/>
    <p:sldId id="343" r:id="rId14"/>
    <p:sldId id="368" r:id="rId15"/>
    <p:sldId id="374" r:id="rId16"/>
    <p:sldId id="375" r:id="rId17"/>
    <p:sldId id="371" r:id="rId18"/>
    <p:sldId id="373" r:id="rId19"/>
    <p:sldId id="340" r:id="rId20"/>
    <p:sldId id="337" r:id="rId21"/>
    <p:sldId id="336" r:id="rId22"/>
    <p:sldId id="335" r:id="rId23"/>
    <p:sldId id="321" r:id="rId24"/>
    <p:sldId id="379" r:id="rId25"/>
    <p:sldId id="377" r:id="rId26"/>
    <p:sldId id="345" r:id="rId27"/>
    <p:sldId id="360" r:id="rId28"/>
    <p:sldId id="310" r:id="rId29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24"/>
  </p:normalViewPr>
  <p:slideViewPr>
    <p:cSldViewPr>
      <p:cViewPr>
        <p:scale>
          <a:sx n="109" d="100"/>
          <a:sy n="109" d="100"/>
        </p:scale>
        <p:origin x="1720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handoutMaster" Target="handoutMasters/handoutMaster1.xml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C9D264-37C1-F143-A7A2-B1566AFCB265}" type="datetimeFigureOut">
              <a:rPr lang="en-US" smtClean="0"/>
              <a:t>9/11/15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A4A9E7-21AA-F04F-BD66-1907693B5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06697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0FBBCFCE-F2BF-43F8-B62E-E461173F2457}" type="datetimeFigureOut">
              <a:rPr lang="en-US" smtClean="0"/>
              <a:pPr/>
              <a:t>9/11/15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87858C18-25E0-4E72-9E6C-36A2592C4D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97989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3DD4B-D7AE-42EF-AC29-5272BFC21726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445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BA73B-762D-F54B-8A00-6CFD52527D2D}" type="datetime1">
              <a:rPr lang="en-US" smtClean="0"/>
              <a:t>9/11/15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 not distribute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8CDC-FA40-954E-8652-A9C8C897F146}" type="datetime1">
              <a:rPr lang="en-US" smtClean="0"/>
              <a:t>9/11/15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 not distribute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6D21A-93BC-3649-8FDC-309625A1DB2E}" type="datetime1">
              <a:rPr lang="en-US" smtClean="0"/>
              <a:t>9/11/15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 not distribute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0DF08-66B9-0C4D-83B6-5910543B123D}" type="datetime1">
              <a:rPr lang="en-US" smtClean="0"/>
              <a:t>9/11/15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 not distribute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B3978-40C9-7140-92DC-7F9ABDAD06EA}" type="datetime1">
              <a:rPr lang="en-US" smtClean="0"/>
              <a:t>9/11/15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 not distribute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3150D-4EE6-F64A-9EEA-C8634C9ABCA8}" type="datetime1">
              <a:rPr lang="en-US" smtClean="0"/>
              <a:t>9/11/15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 not distribute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40DA8-D442-764B-82C2-78E0ACD93E28}" type="datetime1">
              <a:rPr lang="en-US" smtClean="0"/>
              <a:t>9/11/15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 not distribute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0D44F-6870-D947-B541-62D38C27A228}" type="datetime1">
              <a:rPr lang="en-US" smtClean="0"/>
              <a:t>9/11/15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 not distribute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AD515-74C3-E943-B091-70051AA92D29}" type="datetime1">
              <a:rPr lang="en-US" smtClean="0"/>
              <a:t>9/11/15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 not distribute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0306C-76B4-F345-8FE7-9623C84A584F}" type="datetime1">
              <a:rPr lang="en-US" smtClean="0"/>
              <a:t>9/11/15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 not distribute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37555-1C97-1441-BAF7-3C94C5BB7133}" type="datetime1">
              <a:rPr lang="en-US" smtClean="0"/>
              <a:t>9/11/15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 not distribute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477220-A8B3-6749-B443-5972AB97E93E}" type="datetime1">
              <a:rPr lang="en-US" smtClean="0"/>
              <a:t>9/11/15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Do not distribute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532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10E0719-0CC4-4B7F-B54C-B2A7E1B46A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6629400"/>
            <a:ext cx="9144000" cy="228600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microsoft.com/office/2007/relationships/hdphoto" Target="../media/hdphoto1.wdp"/><Relationship Id="rId5" Type="http://schemas.openxmlformats.org/officeDocument/2006/relationships/image" Target="../media/image14.png"/><Relationship Id="rId6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20" Type="http://schemas.openxmlformats.org/officeDocument/2006/relationships/hyperlink" Target="https://sequencing.com/hello/" TargetMode="External"/><Relationship Id="rId21" Type="http://schemas.openxmlformats.org/officeDocument/2006/relationships/image" Target="../media/image39.tiff"/><Relationship Id="rId22" Type="http://schemas.openxmlformats.org/officeDocument/2006/relationships/hyperlink" Target="http://opensnp.org/" TargetMode="External"/><Relationship Id="rId23" Type="http://schemas.openxmlformats.org/officeDocument/2006/relationships/image" Target="../media/image40.tiff"/><Relationship Id="rId24" Type="http://schemas.openxmlformats.org/officeDocument/2006/relationships/hyperlink" Target="http://miinome.com/" TargetMode="External"/><Relationship Id="rId25" Type="http://schemas.openxmlformats.org/officeDocument/2006/relationships/image" Target="../media/image41.png"/><Relationship Id="rId26" Type="http://schemas.openxmlformats.org/officeDocument/2006/relationships/hyperlink" Target="https://cloud.google.com/genomics/" TargetMode="External"/><Relationship Id="rId27" Type="http://schemas.openxmlformats.org/officeDocument/2006/relationships/image" Target="../media/image42.tiff"/><Relationship Id="rId28" Type="http://schemas.openxmlformats.org/officeDocument/2006/relationships/hyperlink" Target="http://www.helix.com/" TargetMode="External"/><Relationship Id="rId29" Type="http://schemas.openxmlformats.org/officeDocument/2006/relationships/image" Target="../media/image43.tiff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unpatient.org/" TargetMode="External"/><Relationship Id="rId3" Type="http://schemas.openxmlformats.org/officeDocument/2006/relationships/image" Target="../media/image30.tiff"/><Relationship Id="rId4" Type="http://schemas.openxmlformats.org/officeDocument/2006/relationships/hyperlink" Target="http://personalgenomes.org/" TargetMode="External"/><Relationship Id="rId5" Type="http://schemas.openxmlformats.org/officeDocument/2006/relationships/image" Target="../media/image31.tiff"/><Relationship Id="rId30" Type="http://schemas.openxmlformats.org/officeDocument/2006/relationships/hyperlink" Target="http://resilienceproject.me/" TargetMode="External"/><Relationship Id="rId31" Type="http://schemas.openxmlformats.org/officeDocument/2006/relationships/image" Target="../media/image44.tiff"/><Relationship Id="rId32" Type="http://schemas.openxmlformats.org/officeDocument/2006/relationships/hyperlink" Target="https://www.dnanexus.com/" TargetMode="External"/><Relationship Id="rId9" Type="http://schemas.openxmlformats.org/officeDocument/2006/relationships/image" Target="../media/image33.tiff"/><Relationship Id="rId6" Type="http://schemas.openxmlformats.org/officeDocument/2006/relationships/hyperlink" Target="https://repositive.io/" TargetMode="External"/><Relationship Id="rId7" Type="http://schemas.openxmlformats.org/officeDocument/2006/relationships/image" Target="../media/image32.tiff"/><Relationship Id="rId8" Type="http://schemas.openxmlformats.org/officeDocument/2006/relationships/hyperlink" Target="http://sagebase.org/" TargetMode="External"/><Relationship Id="rId33" Type="http://schemas.openxmlformats.org/officeDocument/2006/relationships/image" Target="../media/image45.tiff"/><Relationship Id="rId34" Type="http://schemas.openxmlformats.org/officeDocument/2006/relationships/hyperlink" Target="https://www.openhumans.org/" TargetMode="External"/><Relationship Id="rId35" Type="http://schemas.openxmlformats.org/officeDocument/2006/relationships/image" Target="../media/image46.png"/><Relationship Id="rId10" Type="http://schemas.openxmlformats.org/officeDocument/2006/relationships/hyperlink" Target="http://http//www.ibm.com/smarterplanet/us/en/think/watson-health" TargetMode="External"/><Relationship Id="rId11" Type="http://schemas.openxmlformats.org/officeDocument/2006/relationships/image" Target="../media/image34.tiff"/><Relationship Id="rId12" Type="http://schemas.openxmlformats.org/officeDocument/2006/relationships/hyperlink" Target="http://www.fda.gov/" TargetMode="External"/><Relationship Id="rId13" Type="http://schemas.openxmlformats.org/officeDocument/2006/relationships/image" Target="../media/image35.tiff"/><Relationship Id="rId14" Type="http://schemas.openxmlformats.org/officeDocument/2006/relationships/hyperlink" Target="https://www.23andme.com/" TargetMode="External"/><Relationship Id="rId15" Type="http://schemas.openxmlformats.org/officeDocument/2006/relationships/image" Target="../media/image36.tiff"/><Relationship Id="rId16" Type="http://schemas.openxmlformats.org/officeDocument/2006/relationships/hyperlink" Target="https://health.ancestry.com/" TargetMode="External"/><Relationship Id="rId17" Type="http://schemas.openxmlformats.org/officeDocument/2006/relationships/image" Target="../media/image37.png"/><Relationship Id="rId18" Type="http://schemas.openxmlformats.org/officeDocument/2006/relationships/hyperlink" Target="https://cpmc.coriell.org/" TargetMode="External"/><Relationship Id="rId19" Type="http://schemas.openxmlformats.org/officeDocument/2006/relationships/image" Target="../media/image38.tif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personalgenomes.org/" TargetMode="External"/><Relationship Id="rId4" Type="http://schemas.openxmlformats.org/officeDocument/2006/relationships/image" Target="../media/image31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4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DIY Genomics: One Family’s Journey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382000" cy="2438400"/>
          </a:xfrm>
        </p:spPr>
        <p:txBody>
          <a:bodyPr>
            <a:normAutofit fontScale="85000" lnSpcReduction="20000"/>
          </a:bodyPr>
          <a:lstStyle/>
          <a:p>
            <a:r>
              <a:rPr lang="en-US" sz="4200" dirty="0" smtClean="0"/>
              <a:t>K. Thomas Pickard (KT)</a:t>
            </a:r>
            <a:endParaRPr lang="en-US" sz="4200" dirty="0" smtClean="0"/>
          </a:p>
          <a:p>
            <a:r>
              <a:rPr lang="en-US" sz="3500" dirty="0" smtClean="0"/>
              <a:t>Co-founder</a:t>
            </a:r>
            <a:r>
              <a:rPr lang="en-US" sz="3500" dirty="0" smtClean="0"/>
              <a:t>, </a:t>
            </a:r>
            <a:r>
              <a:rPr lang="en-US" sz="3500" dirty="0" err="1" smtClean="0"/>
              <a:t>StartCodon</a:t>
            </a:r>
            <a:endParaRPr lang="en-US" sz="3500" dirty="0" smtClean="0"/>
          </a:p>
          <a:p>
            <a:endParaRPr lang="en-US" sz="4000" dirty="0" smtClean="0"/>
          </a:p>
          <a:p>
            <a:r>
              <a:rPr lang="en-US" sz="3400" dirty="0" err="1" smtClean="0"/>
              <a:t>MindEx</a:t>
            </a:r>
            <a:r>
              <a:rPr lang="en-US" sz="3400" dirty="0" smtClean="0"/>
              <a:t> Conference 2015</a:t>
            </a:r>
            <a:endParaRPr lang="en-US" sz="3400" dirty="0" smtClean="0"/>
          </a:p>
          <a:p>
            <a:r>
              <a:rPr lang="en-US" sz="3400" dirty="0" smtClean="0"/>
              <a:t>September 12, 2015</a:t>
            </a:r>
            <a:endParaRPr lang="en-US" sz="3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DIY </a:t>
            </a:r>
            <a:r>
              <a:rPr lang="en-US" dirty="0" smtClean="0"/>
              <a:t>sequencing</a:t>
            </a:r>
          </a:p>
          <a:p>
            <a:r>
              <a:rPr lang="en-US" dirty="0" smtClean="0"/>
              <a:t>Common and rare disease</a:t>
            </a:r>
          </a:p>
          <a:p>
            <a:r>
              <a:rPr lang="en-US" dirty="0" smtClean="0"/>
              <a:t>Data </a:t>
            </a:r>
            <a:r>
              <a:rPr lang="en-US" dirty="0" smtClean="0"/>
              <a:t>sharing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428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Getting started for $5,000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290" y="1371600"/>
            <a:ext cx="7692190" cy="5039711"/>
          </a:xfrm>
          <a:prstGeom prst="rect">
            <a:avLst/>
          </a:prstGeom>
          <a:ln w="254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59637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is more valuable?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1600200"/>
            <a:ext cx="2857500" cy="3810000"/>
          </a:xfrm>
          <a:prstGeom prst="rect">
            <a:avLst/>
          </a:prstGeom>
        </p:spPr>
      </p:pic>
      <p:pic>
        <p:nvPicPr>
          <p:cNvPr id="6" name="Picture 5" descr="KT-Illumina-Results-2014-02-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600200"/>
            <a:ext cx="4953000" cy="3806764"/>
          </a:xfrm>
          <a:prstGeom prst="rect">
            <a:avLst/>
          </a:prstGeom>
          <a:ln w="254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257300" y="5522502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1F497D"/>
                </a:solidFill>
              </a:rPr>
              <a:t>Report?</a:t>
            </a:r>
            <a:endParaRPr lang="en-US" sz="2800" dirty="0">
              <a:solidFill>
                <a:srgbClr val="1F497D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9532" y="6248400"/>
            <a:ext cx="86444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</a:t>
            </a:r>
            <a:r>
              <a:rPr lang="en-US" sz="1400" dirty="0"/>
              <a:t>: http://</a:t>
            </a:r>
            <a:r>
              <a:rPr lang="en-US" sz="1400" dirty="0" err="1"/>
              <a:t>genomedad.com</a:t>
            </a:r>
            <a:r>
              <a:rPr lang="en-US" sz="1400" dirty="0"/>
              <a:t>/2014/09/28/</a:t>
            </a:r>
            <a:r>
              <a:rPr lang="en-US" sz="1400" dirty="0" err="1"/>
              <a:t>i</a:t>
            </a:r>
            <a:r>
              <a:rPr lang="en-US" sz="1400" dirty="0"/>
              <a:t>-uploaded-my-whole-genome-sequence-data</a:t>
            </a:r>
            <a:r>
              <a:rPr lang="en-US" sz="1400" dirty="0" smtClean="0"/>
              <a:t>/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6000750" y="5524195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smtClean="0">
                <a:solidFill>
                  <a:srgbClr val="1F497D"/>
                </a:solidFill>
              </a:rPr>
              <a:t>WGS data?</a:t>
            </a:r>
            <a:endParaRPr lang="en-US" sz="2800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5876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Now what?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Adult-aged daughter with autism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Family trio sequencing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Search for genetic clues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" name="Picture 4" descr="Kid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352800"/>
            <a:ext cx="4572000" cy="29656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0" y="4191000"/>
            <a:ext cx="358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1F497D"/>
                </a:solidFill>
              </a:rPr>
              <a:t>Genomics provides clues </a:t>
            </a:r>
            <a:r>
              <a:rPr lang="en-US" sz="2400" dirty="0" smtClean="0">
                <a:solidFill>
                  <a:srgbClr val="1F497D"/>
                </a:solidFill>
              </a:rPr>
              <a:t>for </a:t>
            </a:r>
            <a:r>
              <a:rPr lang="en-US" sz="2400" dirty="0" smtClean="0">
                <a:solidFill>
                  <a:srgbClr val="1F497D"/>
                </a:solidFill>
              </a:rPr>
              <a:t>about 1 in 5 </a:t>
            </a:r>
            <a:r>
              <a:rPr lang="en-US" sz="2400" dirty="0" smtClean="0">
                <a:solidFill>
                  <a:srgbClr val="1F497D"/>
                </a:solidFill>
              </a:rPr>
              <a:t>individuals with autism</a:t>
            </a:r>
            <a:endParaRPr lang="en-US" sz="2400" dirty="0">
              <a:solidFill>
                <a:srgbClr val="1F497D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9532" y="6248400"/>
            <a:ext cx="86444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http://</a:t>
            </a:r>
            <a:r>
              <a:rPr lang="en-US" sz="1400" dirty="0" err="1"/>
              <a:t>www.ncbi.nlm.nih.gov</a:t>
            </a:r>
            <a:r>
              <a:rPr lang="en-US" sz="1400" dirty="0"/>
              <a:t>/</a:t>
            </a:r>
            <a:r>
              <a:rPr lang="en-US" sz="1400" dirty="0" err="1"/>
              <a:t>pmc</a:t>
            </a:r>
            <a:r>
              <a:rPr lang="en-US" sz="1400" dirty="0"/>
              <a:t>/articles/PMC2756414/</a:t>
            </a:r>
          </a:p>
        </p:txBody>
      </p:sp>
    </p:spTree>
    <p:extLst>
      <p:ext uri="{BB962C8B-B14F-4D97-AF65-F5344CB8AC3E}">
        <p14:creationId xmlns:p14="http://schemas.microsoft.com/office/powerpoint/2010/main" val="2730412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DIY Sequencing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1F497D"/>
                </a:solidFill>
              </a:rPr>
              <a:t>Raise money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1F497D"/>
                </a:solidFill>
              </a:rPr>
              <a:t>Find a sequencing company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1F497D"/>
                </a:solidFill>
              </a:rPr>
              <a:t>Contact doctor and order blood draw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1F497D"/>
                </a:solidFill>
              </a:rPr>
              <a:t>Show up at lab with kit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1F497D"/>
                </a:solidFill>
              </a:rPr>
              <a:t>Overnight samples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1F497D"/>
                </a:solidFill>
              </a:rPr>
              <a:t>Download data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1F497D"/>
                </a:solidFill>
              </a:rPr>
              <a:t>Analyze results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1F497D"/>
                </a:solidFill>
              </a:rPr>
              <a:t>Give talk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915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1. Launch a campaign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" name="Picture 4" descr="experiment.com-home-pag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295043"/>
            <a:ext cx="5343744" cy="4877157"/>
          </a:xfrm>
          <a:prstGeom prst="rect">
            <a:avLst/>
          </a:prstGeom>
          <a:ln w="254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352800"/>
            <a:ext cx="2819400" cy="78003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9532" y="6248400"/>
            <a:ext cx="86444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Source: </a:t>
            </a:r>
            <a:r>
              <a:rPr lang="en-US" sz="1400" dirty="0"/>
              <a:t>https://</a:t>
            </a:r>
            <a:r>
              <a:rPr lang="en-US" sz="1400" dirty="0" err="1"/>
              <a:t>experiment.com</a:t>
            </a:r>
            <a:r>
              <a:rPr lang="en-US" sz="1400" dirty="0"/>
              <a:t>/projects/searching-for-genetic-clues-in-autism-with-family-trio-sequencing</a:t>
            </a:r>
          </a:p>
        </p:txBody>
      </p:sp>
    </p:spTree>
    <p:extLst>
      <p:ext uri="{BB962C8B-B14F-4D97-AF65-F5344CB8AC3E}">
        <p14:creationId xmlns:p14="http://schemas.microsoft.com/office/powerpoint/2010/main" val="1486307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Blog about it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5" name="Picture 4" descr="Screen Shot 2015-06-10 at 5.21.5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399" y="1371600"/>
            <a:ext cx="4151983" cy="4660066"/>
          </a:xfrm>
          <a:prstGeom prst="rect">
            <a:avLst/>
          </a:prstGeom>
          <a:ln w="254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867400" y="2514600"/>
            <a:ext cx="2209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Raised $</a:t>
            </a:r>
            <a:r>
              <a:rPr lang="en-US" sz="3600" dirty="0" smtClean="0">
                <a:solidFill>
                  <a:schemeClr val="tx2"/>
                </a:solidFill>
              </a:rPr>
              <a:t>1,750 </a:t>
            </a:r>
            <a:r>
              <a:rPr lang="en-US" sz="3600" dirty="0" smtClean="0">
                <a:solidFill>
                  <a:schemeClr val="tx2"/>
                </a:solidFill>
              </a:rPr>
              <a:t>in less than 24 hours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9533" y="6248400"/>
            <a:ext cx="670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Source: </a:t>
            </a:r>
            <a:r>
              <a:rPr lang="en-US" sz="1600" dirty="0"/>
              <a:t>http:/</a:t>
            </a:r>
            <a:r>
              <a:rPr lang="en-US" sz="1600" dirty="0" smtClean="0"/>
              <a:t>/</a:t>
            </a:r>
            <a:r>
              <a:rPr lang="en-US" sz="1600" dirty="0" err="1" smtClean="0"/>
              <a:t>genomedad.com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43626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Find a sequencing company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752600"/>
            <a:ext cx="3225644" cy="8763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4038600"/>
            <a:ext cx="3606800" cy="164882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2667000"/>
            <a:ext cx="4292600" cy="16097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0" y="1738945"/>
            <a:ext cx="3860800" cy="702666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>
            <a:off x="3935090" y="1905000"/>
            <a:ext cx="838200" cy="5334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406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6" name="Picture 5" descr="IMG_134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2362200"/>
            <a:ext cx="3810000" cy="381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 descr="17ED798F-C320-47EC-B0F5-704623D6161F.JPG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283" t="16771" r="8498" b="15798"/>
          <a:stretch/>
        </p:blipFill>
        <p:spPr>
          <a:xfrm rot="16200000">
            <a:off x="3488495" y="3521905"/>
            <a:ext cx="2644655" cy="15444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499533" y="6248400"/>
            <a:ext cx="670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Source: </a:t>
            </a:r>
            <a:r>
              <a:rPr lang="en-US" sz="1600" dirty="0"/>
              <a:t>http://</a:t>
            </a:r>
            <a:r>
              <a:rPr lang="en-US" sz="1600" dirty="0" err="1"/>
              <a:t>www.amazon.com</a:t>
            </a:r>
            <a:r>
              <a:rPr lang="en-US" sz="1600" dirty="0"/>
              <a:t>/</a:t>
            </a:r>
            <a:r>
              <a:rPr lang="en-US" sz="1600" dirty="0" err="1"/>
              <a:t>gp</a:t>
            </a:r>
            <a:r>
              <a:rPr lang="en-US" sz="1600" dirty="0"/>
              <a:t>/product/</a:t>
            </a:r>
            <a:r>
              <a:rPr lang="en-US" sz="1600" dirty="0" smtClean="0"/>
              <a:t>B0015TEDS0</a:t>
            </a:r>
            <a:endParaRPr lang="en-US" sz="1600" dirty="0"/>
          </a:p>
        </p:txBody>
      </p:sp>
      <p:pic>
        <p:nvPicPr>
          <p:cNvPr id="10" name="Picture 9" descr="EDTA-Tubes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257300"/>
            <a:ext cx="3048000" cy="2171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 descr="IMG_1340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514600" y="2362199"/>
            <a:ext cx="1905000" cy="1905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3. Blood draw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81000" y="4572000"/>
            <a:ext cx="350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>
                <a:solidFill>
                  <a:srgbClr val="1F497D"/>
                </a:solidFill>
              </a:rPr>
              <a:t>4. Make it look right and no one asks questions</a:t>
            </a:r>
            <a:endParaRPr lang="en-US" sz="2400" dirty="0">
              <a:solidFill>
                <a:srgbClr val="1F497D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00400" y="571500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>
                <a:solidFill>
                  <a:srgbClr val="1F497D"/>
                </a:solidFill>
              </a:rPr>
              <a:t>5. Ship it!</a:t>
            </a:r>
            <a:endParaRPr lang="en-US" sz="2400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416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6. Download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" name="Picture 4" descr="DNAnexus-project-2015-05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89" y="1375747"/>
            <a:ext cx="7543800" cy="3501053"/>
          </a:xfrm>
          <a:prstGeom prst="rect">
            <a:avLst/>
          </a:prstGeom>
          <a:ln w="254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91067" y="4953000"/>
            <a:ext cx="7239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1F497D"/>
                </a:solidFill>
              </a:rPr>
              <a:t>About 325GB per person (FASTQ, BAM, VCF, indexes)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1F497D"/>
                </a:solidFill>
              </a:rPr>
              <a:t>Amazon to Amazon copy: </a:t>
            </a:r>
            <a:r>
              <a:rPr lang="en-US" sz="2400" dirty="0" smtClean="0">
                <a:solidFill>
                  <a:srgbClr val="1F497D"/>
                </a:solidFill>
              </a:rPr>
              <a:t>10GBytes/hour</a:t>
            </a:r>
            <a:endParaRPr lang="en-US" sz="2400" dirty="0">
              <a:solidFill>
                <a:srgbClr val="1F497D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1F497D"/>
                </a:solidFill>
              </a:rPr>
              <a:t>Amazon to Home (</a:t>
            </a:r>
            <a:r>
              <a:rPr lang="en-US" sz="2400" dirty="0" smtClean="0">
                <a:solidFill>
                  <a:srgbClr val="1F497D"/>
                </a:solidFill>
              </a:rPr>
              <a:t>150Mbits/sec</a:t>
            </a:r>
            <a:r>
              <a:rPr lang="en-US" sz="2400" dirty="0">
                <a:solidFill>
                  <a:srgbClr val="1F497D"/>
                </a:solidFill>
              </a:rPr>
              <a:t>): </a:t>
            </a:r>
            <a:r>
              <a:rPr lang="en-US" sz="2400" dirty="0" smtClean="0">
                <a:solidFill>
                  <a:srgbClr val="1F497D"/>
                </a:solidFill>
              </a:rPr>
              <a:t>4GBytes/hour </a:t>
            </a:r>
            <a:endParaRPr lang="en-US" sz="2400" dirty="0">
              <a:solidFill>
                <a:srgbClr val="1F497D"/>
              </a:solidFill>
            </a:endParaRPr>
          </a:p>
          <a:p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99533" y="6248400"/>
            <a:ext cx="670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Source: </a:t>
            </a:r>
            <a:r>
              <a:rPr lang="en-US" sz="1600" dirty="0"/>
              <a:t>https://</a:t>
            </a:r>
            <a:r>
              <a:rPr lang="en-US" sz="1600" dirty="0" err="1"/>
              <a:t>www.dnanexus.com</a:t>
            </a:r>
            <a:r>
              <a:rPr lang="en-US" sz="1600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2182249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/>
              <a:t>7. Analyze </a:t>
            </a:r>
            <a:r>
              <a:rPr lang="en-US" sz="3600" dirty="0" smtClean="0"/>
              <a:t>results: Family Trio Sequencing</a:t>
            </a:r>
            <a:endParaRPr lang="en-US" sz="3600" dirty="0"/>
          </a:p>
        </p:txBody>
      </p:sp>
      <p:pic>
        <p:nvPicPr>
          <p:cNvPr id="8" name="Picture 7" descr="Screen Shot 2015-06-18 at 10.13.45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295400"/>
            <a:ext cx="7924800" cy="524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051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o-RO" dirty="0" smtClean="0"/>
              <a:t>Looked at </a:t>
            </a:r>
            <a:r>
              <a:rPr lang="ro-RO" i="1" dirty="0" smtClean="0"/>
              <a:t>de novo </a:t>
            </a:r>
            <a:r>
              <a:rPr lang="ro-RO" dirty="0" smtClean="0"/>
              <a:t>and compound hets</a:t>
            </a:r>
          </a:p>
          <a:p>
            <a:pPr marL="400050" lvl="1" indent="0">
              <a:buNone/>
            </a:pPr>
            <a:r>
              <a:rPr lang="ro-RO" dirty="0" smtClean="0"/>
              <a:t>  52 variants total</a:t>
            </a:r>
          </a:p>
          <a:p>
            <a:pPr marL="514350" indent="-514350">
              <a:buFont typeface="+mj-lt"/>
              <a:buAutoNum type="arabicPeriod"/>
            </a:pPr>
            <a:r>
              <a:rPr lang="ro-RO" dirty="0" smtClean="0"/>
              <a:t>Looked at autism gene databases</a:t>
            </a:r>
          </a:p>
          <a:p>
            <a:pPr marL="400050" lvl="1" indent="0">
              <a:buNone/>
            </a:pPr>
            <a:r>
              <a:rPr lang="ro-RO" dirty="0"/>
              <a:t> </a:t>
            </a:r>
            <a:r>
              <a:rPr lang="ro-RO" dirty="0" smtClean="0"/>
              <a:t> 200 – 700 genes total</a:t>
            </a:r>
          </a:p>
          <a:p>
            <a:pPr marL="514350" indent="-514350">
              <a:buFont typeface="+mj-lt"/>
              <a:buAutoNum type="arabicPeriod"/>
            </a:pPr>
            <a:r>
              <a:rPr lang="ro-RO" dirty="0" smtClean="0"/>
              <a:t>Looked at autism gene “hot spots”</a:t>
            </a:r>
          </a:p>
          <a:p>
            <a:pPr marL="400050" lvl="1" indent="0">
              <a:buNone/>
            </a:pPr>
            <a:r>
              <a:rPr lang="ro-RO" dirty="0" smtClean="0"/>
              <a:t>  16p11.2</a:t>
            </a:r>
            <a:r>
              <a:rPr lang="ro-RO" dirty="0" smtClean="0"/>
              <a:t>, NRXN1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98165" y="6248400"/>
            <a:ext cx="670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Source: </a:t>
            </a:r>
            <a:r>
              <a:rPr lang="en-US" sz="1600" dirty="0"/>
              <a:t>http://</a:t>
            </a:r>
            <a:r>
              <a:rPr lang="en-US" sz="1600" dirty="0" err="1"/>
              <a:t>www.ncbi.nlm.nih.gov</a:t>
            </a:r>
            <a:r>
              <a:rPr lang="en-US" sz="1600" dirty="0"/>
              <a:t>/</a:t>
            </a:r>
            <a:r>
              <a:rPr lang="en-US" sz="1600" dirty="0" err="1"/>
              <a:t>pubmed</a:t>
            </a:r>
            <a:r>
              <a:rPr lang="en-US" sz="1600" dirty="0"/>
              <a:t>/22228009</a:t>
            </a:r>
          </a:p>
        </p:txBody>
      </p:sp>
    </p:spTree>
    <p:extLst>
      <p:ext uri="{BB962C8B-B14F-4D97-AF65-F5344CB8AC3E}">
        <p14:creationId xmlns:p14="http://schemas.microsoft.com/office/powerpoint/2010/main" val="3254809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4" name="Picture 3" descr="varseq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6" y="0"/>
            <a:ext cx="3094884" cy="865792"/>
          </a:xfrm>
          <a:prstGeom prst="rect">
            <a:avLst/>
          </a:prstGeom>
        </p:spPr>
      </p:pic>
      <p:pic>
        <p:nvPicPr>
          <p:cNvPr id="3" name="Picture 2" descr="VarSeq-Family-Trio-Workflow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5514"/>
            <a:ext cx="9144000" cy="5703886"/>
          </a:xfrm>
          <a:prstGeom prst="rect">
            <a:avLst/>
          </a:prstGeom>
          <a:ln w="25400"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817652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Autism gene databases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en-US" b="1" dirty="0" err="1" smtClean="0"/>
              <a:t>Autworks</a:t>
            </a:r>
            <a:endParaRPr lang="en-US" b="1" dirty="0" smtClean="0"/>
          </a:p>
          <a:p>
            <a:pPr marL="400050" lvl="1" indent="0">
              <a:lnSpc>
                <a:spcPct val="120000"/>
              </a:lnSpc>
              <a:buNone/>
            </a:pPr>
            <a:r>
              <a:rPr lang="en-US" sz="2400" dirty="0" smtClean="0"/>
              <a:t>http://</a:t>
            </a:r>
            <a:r>
              <a:rPr lang="en-US" sz="2400" dirty="0" err="1" smtClean="0"/>
              <a:t>autworks.hms.harvard.edu</a:t>
            </a:r>
            <a:r>
              <a:rPr lang="en-US" sz="2400" dirty="0" smtClean="0"/>
              <a:t>/</a:t>
            </a:r>
          </a:p>
          <a:p>
            <a:pPr>
              <a:lnSpc>
                <a:spcPct val="120000"/>
              </a:lnSpc>
            </a:pPr>
            <a:r>
              <a:rPr lang="en-US" b="1" dirty="0" smtClean="0"/>
              <a:t>KU </a:t>
            </a:r>
            <a:r>
              <a:rPr lang="en-US" b="1" dirty="0"/>
              <a:t>Autism Database</a:t>
            </a:r>
          </a:p>
          <a:p>
            <a:pPr marL="400050" lvl="1" indent="0">
              <a:lnSpc>
                <a:spcPct val="120000"/>
              </a:lnSpc>
              <a:buNone/>
            </a:pPr>
            <a:r>
              <a:rPr lang="en-US" sz="2400" dirty="0"/>
              <a:t>http://</a:t>
            </a:r>
            <a:r>
              <a:rPr lang="en-US" sz="2400" dirty="0" err="1"/>
              <a:t>wren.bcf.ku.edu</a:t>
            </a:r>
            <a:r>
              <a:rPr lang="en-US" sz="2400" dirty="0"/>
              <a:t>/</a:t>
            </a:r>
          </a:p>
          <a:p>
            <a:pPr>
              <a:lnSpc>
                <a:spcPct val="120000"/>
              </a:lnSpc>
            </a:pPr>
            <a:r>
              <a:rPr lang="en-US" b="1" dirty="0" smtClean="0"/>
              <a:t>Lancet series on autism (April 2015)</a:t>
            </a:r>
          </a:p>
          <a:p>
            <a:pPr marL="400050" lvl="1" indent="0">
              <a:lnSpc>
                <a:spcPct val="120000"/>
              </a:lnSpc>
              <a:buNone/>
            </a:pPr>
            <a:r>
              <a:rPr lang="ro-RO" sz="2400" dirty="0"/>
              <a:t>http://dx.doi.org/10.1016</a:t>
            </a:r>
            <a:r>
              <a:rPr lang="ro-RO" sz="2400" dirty="0" smtClean="0"/>
              <a:t>/S1474</a:t>
            </a:r>
            <a:r>
              <a:rPr lang="ro-RO" sz="2400" dirty="0"/>
              <a:t>-4422(15)00044-</a:t>
            </a:r>
            <a:r>
              <a:rPr lang="ro-RO" sz="2400" dirty="0" smtClean="0"/>
              <a:t>7</a:t>
            </a:r>
          </a:p>
          <a:p>
            <a:pPr>
              <a:lnSpc>
                <a:spcPct val="120000"/>
              </a:lnSpc>
            </a:pPr>
            <a:r>
              <a:rPr lang="ro-RO" b="1" dirty="0" smtClean="0"/>
              <a:t>Simons Foundation Autism Research Initiative</a:t>
            </a:r>
          </a:p>
          <a:p>
            <a:pPr marL="400050" lvl="1" indent="0">
              <a:lnSpc>
                <a:spcPct val="120000"/>
              </a:lnSpc>
              <a:buNone/>
            </a:pPr>
            <a:r>
              <a:rPr lang="ro-RO" sz="2400" dirty="0" smtClean="0"/>
              <a:t>http</a:t>
            </a:r>
            <a:r>
              <a:rPr lang="ro-RO" sz="2400" dirty="0"/>
              <a:t>://sfari.org</a:t>
            </a:r>
            <a:r>
              <a:rPr lang="ro-RO" sz="2400" dirty="0" smtClean="0"/>
              <a:t>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9495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3" name="Picture 2" descr="16p11.2-300bp-deletion-non-codi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81397"/>
            <a:ext cx="9144000" cy="383344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143000"/>
            <a:ext cx="9144000" cy="4876800"/>
          </a:xfrm>
          <a:prstGeom prst="rect">
            <a:avLst/>
          </a:prstGeom>
          <a:noFill/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24817" y="3630985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Dad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4817" y="4712609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Mom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24817" y="2179888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Proband</a:t>
            </a:r>
            <a:endParaRPr lang="en-US" dirty="0"/>
          </a:p>
        </p:txBody>
      </p:sp>
      <p:pic>
        <p:nvPicPr>
          <p:cNvPr id="8" name="Picture 7" descr="varseq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6" y="0"/>
            <a:ext cx="3094884" cy="86579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34445" y="6248400"/>
            <a:ext cx="670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Location: 16p11.2 (deletion)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105554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4" name="Picture 3" descr="varseq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6" y="0"/>
            <a:ext cx="3094884" cy="865792"/>
          </a:xfrm>
          <a:prstGeom prst="rect">
            <a:avLst/>
          </a:prstGeom>
        </p:spPr>
      </p:pic>
      <p:pic>
        <p:nvPicPr>
          <p:cNvPr id="3" name="Picture 2" descr="NRXN1-Inserti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0595"/>
            <a:ext cx="9144000" cy="495920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914400"/>
            <a:ext cx="9144000" cy="5257800"/>
          </a:xfrm>
          <a:prstGeom prst="rect">
            <a:avLst/>
          </a:prstGeom>
          <a:noFill/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94175" y="6248400"/>
            <a:ext cx="670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Location: </a:t>
            </a:r>
            <a:r>
              <a:rPr lang="en-US" sz="1600" dirty="0" smtClean="0"/>
              <a:t>NXRN1 (insertion)</a:t>
            </a:r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203492" y="4154228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Dad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3492" y="5241848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Mom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03492" y="19744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Proband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192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4" name="Picture 3" descr="varseq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6" y="0"/>
            <a:ext cx="3094884" cy="8657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4175" y="6248400"/>
            <a:ext cx="670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Location: </a:t>
            </a:r>
            <a:r>
              <a:rPr lang="en-US" sz="1600" dirty="0" smtClean="0"/>
              <a:t>NXRN1 (deletion)</a:t>
            </a:r>
            <a:endParaRPr lang="en-US" sz="1600" dirty="0"/>
          </a:p>
        </p:txBody>
      </p:sp>
      <p:pic>
        <p:nvPicPr>
          <p:cNvPr id="5" name="Picture 4" descr="NRXN1-Deleti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6800"/>
            <a:ext cx="9144000" cy="495920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914400"/>
            <a:ext cx="9144000" cy="5257800"/>
          </a:xfrm>
          <a:prstGeom prst="rect">
            <a:avLst/>
          </a:prstGeom>
          <a:noFill/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03492" y="4154228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Dad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03492" y="5241848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Mom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3492" y="19744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Proband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7854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Take home lessons / to-dos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1F497D"/>
                </a:solidFill>
              </a:rPr>
              <a:t>Run trio samples through the same pipeline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1F497D"/>
                </a:solidFill>
              </a:rPr>
              <a:t>Beware of </a:t>
            </a:r>
            <a:r>
              <a:rPr lang="en-US" b="1" dirty="0" smtClean="0">
                <a:solidFill>
                  <a:srgbClr val="1F497D"/>
                </a:solidFill>
              </a:rPr>
              <a:t>false positive </a:t>
            </a:r>
            <a:r>
              <a:rPr lang="en-US" i="1" dirty="0" smtClean="0">
                <a:solidFill>
                  <a:srgbClr val="1F497D"/>
                </a:solidFill>
              </a:rPr>
              <a:t>de novo </a:t>
            </a:r>
            <a:r>
              <a:rPr lang="en-US" dirty="0" smtClean="0">
                <a:solidFill>
                  <a:srgbClr val="1F497D"/>
                </a:solidFill>
              </a:rPr>
              <a:t>variants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1F497D"/>
                </a:solidFill>
              </a:rPr>
              <a:t>Pay attention to carrier status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1F497D"/>
                </a:solidFill>
              </a:rPr>
              <a:t>Perform CNV analysis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558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Autism spectrum disorders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1F497D"/>
                </a:solidFill>
              </a:rPr>
              <a:t>Disease prevalence: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1F497D"/>
                </a:solidFill>
              </a:rPr>
              <a:t>World: </a:t>
            </a:r>
            <a:r>
              <a:rPr lang="en-US" dirty="0" smtClean="0">
                <a:solidFill>
                  <a:srgbClr val="1F497D"/>
                </a:solidFill>
              </a:rPr>
              <a:t>1%</a:t>
            </a:r>
            <a:endParaRPr lang="en-US" dirty="0">
              <a:solidFill>
                <a:srgbClr val="1F497D"/>
              </a:solidFill>
            </a:endParaRPr>
          </a:p>
          <a:p>
            <a:r>
              <a:rPr lang="en-US" dirty="0">
                <a:solidFill>
                  <a:srgbClr val="1F497D"/>
                </a:solidFill>
              </a:rPr>
              <a:t>2</a:t>
            </a:r>
            <a:r>
              <a:rPr lang="en-US" dirty="0" smtClean="0">
                <a:solidFill>
                  <a:srgbClr val="1F497D"/>
                </a:solidFill>
              </a:rPr>
              <a:t>0% explained by </a:t>
            </a:r>
            <a:r>
              <a:rPr lang="en-US" dirty="0" smtClean="0">
                <a:solidFill>
                  <a:srgbClr val="1F497D"/>
                </a:solidFill>
              </a:rPr>
              <a:t>genomics</a:t>
            </a:r>
            <a:endParaRPr lang="en-US" dirty="0">
              <a:solidFill>
                <a:srgbClr val="1F497D"/>
              </a:solidFill>
            </a:endParaRPr>
          </a:p>
          <a:p>
            <a:endParaRPr lang="en-US" dirty="0">
              <a:solidFill>
                <a:srgbClr val="1F497D"/>
              </a:solidFill>
            </a:endParaRPr>
          </a:p>
          <a:p>
            <a:endParaRPr lang="en-US" dirty="0">
              <a:solidFill>
                <a:srgbClr val="1F497D"/>
              </a:solidFill>
            </a:endParaRP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200" dirty="0">
                <a:solidFill>
                  <a:srgbClr val="1F497D"/>
                </a:solidFill>
              </a:rPr>
              <a:t>U.S. </a:t>
            </a:r>
            <a:r>
              <a:rPr lang="en-US" sz="3200" dirty="0" smtClean="0">
                <a:solidFill>
                  <a:srgbClr val="1F497D"/>
                </a:solidFill>
              </a:rPr>
              <a:t>2M </a:t>
            </a:r>
            <a:r>
              <a:rPr lang="en-US" sz="3200" dirty="0">
                <a:solidFill>
                  <a:srgbClr val="1F497D"/>
                </a:solidFill>
              </a:rPr>
              <a:t>people </a:t>
            </a:r>
            <a:r>
              <a:rPr lang="en-US" sz="3200" dirty="0">
                <a:solidFill>
                  <a:srgbClr val="1F497D"/>
                </a:solidFill>
                <a:sym typeface="Wingdings"/>
              </a:rPr>
              <a:t> </a:t>
            </a:r>
            <a:r>
              <a:rPr lang="en-US" sz="3200" dirty="0" smtClean="0">
                <a:solidFill>
                  <a:srgbClr val="1F497D"/>
                </a:solidFill>
                <a:sym typeface="Wingdings"/>
              </a:rPr>
              <a:t>&gt; 6 </a:t>
            </a:r>
            <a:r>
              <a:rPr lang="en-US" sz="3200" dirty="0">
                <a:solidFill>
                  <a:srgbClr val="1F497D"/>
                </a:solidFill>
                <a:sym typeface="Wingdings"/>
              </a:rPr>
              <a:t>types  </a:t>
            </a:r>
            <a:r>
              <a:rPr lang="en-US" sz="3200" dirty="0" smtClean="0">
                <a:solidFill>
                  <a:srgbClr val="1F497D"/>
                </a:solidFill>
                <a:sym typeface="Wingdings"/>
              </a:rPr>
              <a:t>300k </a:t>
            </a:r>
            <a:r>
              <a:rPr lang="en-US" sz="3200" dirty="0">
                <a:solidFill>
                  <a:srgbClr val="1F497D"/>
                </a:solidFill>
                <a:sym typeface="Wingdings"/>
              </a:rPr>
              <a:t>per type</a:t>
            </a:r>
            <a:endParaRPr lang="en-US" sz="3200" dirty="0">
              <a:solidFill>
                <a:srgbClr val="1F497D"/>
              </a:solidFill>
            </a:endParaRPr>
          </a:p>
          <a:p>
            <a:endParaRPr lang="en-US" dirty="0">
              <a:solidFill>
                <a:srgbClr val="1F497D"/>
              </a:solidFill>
            </a:endParaRPr>
          </a:p>
          <a:p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98165" y="5791200"/>
            <a:ext cx="800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Sources:</a:t>
            </a:r>
          </a:p>
          <a:p>
            <a:pPr lvl="1"/>
            <a:r>
              <a:rPr lang="en-US" sz="1600" dirty="0"/>
              <a:t>http://</a:t>
            </a:r>
            <a:r>
              <a:rPr lang="en-US" sz="1600" dirty="0" err="1"/>
              <a:t>www.cdc.gov</a:t>
            </a:r>
            <a:r>
              <a:rPr lang="en-US" sz="1600" dirty="0"/>
              <a:t>/</a:t>
            </a:r>
            <a:r>
              <a:rPr lang="en-US" sz="1600" dirty="0" err="1"/>
              <a:t>ncbddd</a:t>
            </a:r>
            <a:r>
              <a:rPr lang="en-US" sz="1600" dirty="0"/>
              <a:t>/autism/documents/asd_prevalence_table_2013.pdf</a:t>
            </a:r>
          </a:p>
          <a:p>
            <a:pPr lvl="1"/>
            <a:r>
              <a:rPr lang="en-US" sz="1600" dirty="0" smtClean="0"/>
              <a:t>http</a:t>
            </a:r>
            <a:r>
              <a:rPr lang="en-US" sz="1600" dirty="0"/>
              <a:t>://</a:t>
            </a:r>
            <a:r>
              <a:rPr lang="en-US" sz="1600" dirty="0" err="1"/>
              <a:t>www.ncbi.nlm.nih.gov</a:t>
            </a:r>
            <a:r>
              <a:rPr lang="en-US" sz="1600" dirty="0"/>
              <a:t>/</a:t>
            </a:r>
            <a:r>
              <a:rPr lang="en-US" sz="1600" dirty="0" err="1"/>
              <a:t>pmc</a:t>
            </a:r>
            <a:r>
              <a:rPr lang="en-US" sz="1600" dirty="0"/>
              <a:t>/articles/PMC2756414/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457200"/>
            <a:ext cx="2213429" cy="3098800"/>
          </a:xfrm>
          <a:prstGeom prst="rect">
            <a:avLst/>
          </a:prstGeom>
          <a:ln w="2540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5867400" y="3581400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1F497D"/>
                </a:solidFill>
              </a:rPr>
              <a:t>Autistic activist Temple </a:t>
            </a:r>
            <a:r>
              <a:rPr lang="en-US" dirty="0" err="1" smtClean="0">
                <a:solidFill>
                  <a:srgbClr val="1F497D"/>
                </a:solidFill>
              </a:rPr>
              <a:t>Grandin</a:t>
            </a:r>
            <a:endParaRPr lang="en-US" dirty="0">
              <a:solidFill>
                <a:srgbClr val="1F497D"/>
              </a:solidFill>
            </a:endParaRPr>
          </a:p>
        </p:txBody>
      </p:sp>
      <p:pic>
        <p:nvPicPr>
          <p:cNvPr id="12" name="Picture 11" descr="Advances-in-autism-genetic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857" y="3429000"/>
            <a:ext cx="4201198" cy="825592"/>
          </a:xfrm>
          <a:prstGeom prst="rect">
            <a:avLst/>
          </a:prstGeom>
          <a:ln w="2540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844108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Schizophrenia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1F497D"/>
                </a:solidFill>
              </a:rPr>
              <a:t>Disease prevalence: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1F497D"/>
                </a:solidFill>
              </a:rPr>
              <a:t>World: </a:t>
            </a:r>
            <a:r>
              <a:rPr lang="en-US" dirty="0" smtClean="0">
                <a:solidFill>
                  <a:srgbClr val="1F497D"/>
                </a:solidFill>
              </a:rPr>
              <a:t>1% (with little variation)</a:t>
            </a:r>
            <a:endParaRPr lang="en-US" dirty="0">
              <a:solidFill>
                <a:srgbClr val="1F497D"/>
              </a:solidFill>
            </a:endParaRPr>
          </a:p>
          <a:p>
            <a:r>
              <a:rPr lang="en-US" dirty="0" smtClean="0">
                <a:solidFill>
                  <a:srgbClr val="1F497D"/>
                </a:solidFill>
              </a:rPr>
              <a:t>Disease </a:t>
            </a:r>
            <a:r>
              <a:rPr lang="en-US" dirty="0">
                <a:solidFill>
                  <a:srgbClr val="1F497D"/>
                </a:solidFill>
              </a:rPr>
              <a:t>types: </a:t>
            </a:r>
            <a:r>
              <a:rPr lang="en-US" dirty="0" smtClean="0">
                <a:solidFill>
                  <a:srgbClr val="1F497D"/>
                </a:solidFill>
              </a:rPr>
              <a:t>7 or more</a:t>
            </a:r>
            <a:endParaRPr lang="en-US" dirty="0">
              <a:solidFill>
                <a:srgbClr val="1F497D"/>
              </a:solidFill>
            </a:endParaRPr>
          </a:p>
          <a:p>
            <a:endParaRPr lang="en-US" dirty="0">
              <a:solidFill>
                <a:srgbClr val="1F497D"/>
              </a:solidFill>
            </a:endParaRPr>
          </a:p>
          <a:p>
            <a:endParaRPr lang="en-US" dirty="0">
              <a:solidFill>
                <a:srgbClr val="1F497D"/>
              </a:solidFill>
            </a:endParaRPr>
          </a:p>
          <a:p>
            <a:r>
              <a:rPr lang="en-US" dirty="0">
                <a:solidFill>
                  <a:srgbClr val="1F497D"/>
                </a:solidFill>
              </a:rPr>
              <a:t>U.S. </a:t>
            </a:r>
            <a:r>
              <a:rPr lang="en-US" dirty="0" smtClean="0">
                <a:solidFill>
                  <a:srgbClr val="1F497D"/>
                </a:solidFill>
              </a:rPr>
              <a:t>3.5M </a:t>
            </a:r>
            <a:r>
              <a:rPr lang="en-US" dirty="0">
                <a:solidFill>
                  <a:srgbClr val="1F497D"/>
                </a:solidFill>
              </a:rPr>
              <a:t>people </a:t>
            </a:r>
            <a:r>
              <a:rPr lang="en-US" dirty="0" smtClean="0">
                <a:solidFill>
                  <a:srgbClr val="1F497D"/>
                </a:solidFill>
                <a:sym typeface="Wingdings"/>
              </a:rPr>
              <a:t> </a:t>
            </a:r>
            <a:r>
              <a:rPr lang="en-US" dirty="0" smtClean="0">
                <a:solidFill>
                  <a:srgbClr val="1F497D"/>
                </a:solidFill>
              </a:rPr>
              <a:t>7 types </a:t>
            </a:r>
            <a:r>
              <a:rPr lang="en-US" dirty="0" smtClean="0">
                <a:solidFill>
                  <a:srgbClr val="1F497D"/>
                </a:solidFill>
                <a:sym typeface="Wingdings"/>
              </a:rPr>
              <a:t></a:t>
            </a:r>
            <a:r>
              <a:rPr lang="en-US" dirty="0" smtClean="0">
                <a:solidFill>
                  <a:srgbClr val="1F497D"/>
                </a:solidFill>
              </a:rPr>
              <a:t> 500k </a:t>
            </a:r>
            <a:r>
              <a:rPr lang="en-US" dirty="0">
                <a:solidFill>
                  <a:srgbClr val="1F497D"/>
                </a:solidFill>
              </a:rPr>
              <a:t>per type</a:t>
            </a:r>
          </a:p>
          <a:p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5" name="Picture 4" descr="Screen Shot 2014-11-14 at 12.59.1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490424"/>
            <a:ext cx="4443345" cy="776776"/>
          </a:xfrm>
          <a:prstGeom prst="rect">
            <a:avLst/>
          </a:prstGeom>
          <a:ln w="2540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98165" y="6248400"/>
            <a:ext cx="670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Source: </a:t>
            </a:r>
            <a:r>
              <a:rPr lang="en-US" sz="1600" dirty="0"/>
              <a:t>http://</a:t>
            </a:r>
            <a:r>
              <a:rPr lang="en-US" sz="1600" dirty="0" err="1"/>
              <a:t>www.ncbi.nlm.nih.gov</a:t>
            </a:r>
            <a:r>
              <a:rPr lang="en-US" sz="1600" dirty="0"/>
              <a:t>/</a:t>
            </a:r>
            <a:r>
              <a:rPr lang="en-US" sz="1600" dirty="0" err="1"/>
              <a:t>pubmed</a:t>
            </a:r>
            <a:r>
              <a:rPr lang="en-US" sz="1600" dirty="0"/>
              <a:t>/25219520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457200"/>
            <a:ext cx="2159000" cy="3251200"/>
          </a:xfrm>
          <a:prstGeom prst="rect">
            <a:avLst/>
          </a:prstGeom>
          <a:ln w="2540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867400" y="37338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Nobel laureate John Nash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300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Diabetes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Disease prevalence: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rgbClr val="1F497D"/>
                </a:solidFill>
              </a:rPr>
              <a:t>World: 4% to 40%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rgbClr val="1F497D"/>
                </a:solidFill>
              </a:rPr>
              <a:t>U.S.: 10%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Disease types: 30+</a:t>
            </a:r>
          </a:p>
          <a:p>
            <a:endParaRPr lang="en-US" dirty="0" smtClean="0">
              <a:solidFill>
                <a:srgbClr val="1F497D"/>
              </a:solidFill>
            </a:endParaRPr>
          </a:p>
          <a:p>
            <a:endParaRPr lang="en-US" dirty="0">
              <a:solidFill>
                <a:srgbClr val="1F497D"/>
              </a:solidFill>
            </a:endParaRPr>
          </a:p>
          <a:p>
            <a:r>
              <a:rPr lang="en-US" dirty="0" smtClean="0">
                <a:solidFill>
                  <a:srgbClr val="1F497D"/>
                </a:solidFill>
              </a:rPr>
              <a:t>U.S</a:t>
            </a:r>
            <a:r>
              <a:rPr lang="en-US" dirty="0" smtClean="0">
                <a:solidFill>
                  <a:srgbClr val="1F497D"/>
                </a:solidFill>
              </a:rPr>
              <a:t>. </a:t>
            </a:r>
            <a:r>
              <a:rPr lang="en-US" dirty="0" smtClean="0">
                <a:solidFill>
                  <a:srgbClr val="1F497D"/>
                </a:solidFill>
              </a:rPr>
              <a:t>30M </a:t>
            </a:r>
            <a:r>
              <a:rPr lang="en-US" dirty="0">
                <a:solidFill>
                  <a:srgbClr val="1F497D"/>
                </a:solidFill>
              </a:rPr>
              <a:t>people </a:t>
            </a:r>
            <a:r>
              <a:rPr lang="en-US" dirty="0">
                <a:solidFill>
                  <a:srgbClr val="1F497D"/>
                </a:solidFill>
                <a:sym typeface="Wingdings"/>
              </a:rPr>
              <a:t> 30 types  1M per type</a:t>
            </a:r>
            <a:endParaRPr lang="en-US" dirty="0">
              <a:solidFill>
                <a:srgbClr val="1F497D"/>
              </a:solidFill>
            </a:endParaRPr>
          </a:p>
          <a:p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5" name="Picture 4" descr="Screen Shot 2014-11-14 at 12.57.2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962400"/>
            <a:ext cx="4935278" cy="911877"/>
          </a:xfrm>
          <a:prstGeom prst="rect">
            <a:avLst/>
          </a:prstGeom>
          <a:ln w="2540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98165" y="5791200"/>
            <a:ext cx="8305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Sources:</a:t>
            </a:r>
          </a:p>
          <a:p>
            <a:pPr lvl="1"/>
            <a:r>
              <a:rPr lang="en-US" sz="1600" dirty="0" smtClean="0"/>
              <a:t>http</a:t>
            </a:r>
            <a:r>
              <a:rPr lang="en-US" sz="1600" dirty="0"/>
              <a:t>://care.diabetesjournals.org/content/29/suppl_1/s43.</a:t>
            </a:r>
            <a:r>
              <a:rPr lang="en-US" sz="1600" dirty="0" smtClean="0"/>
              <a:t>full.pdf</a:t>
            </a:r>
          </a:p>
          <a:p>
            <a:pPr lvl="1"/>
            <a:r>
              <a:rPr lang="en-US" sz="1600" dirty="0"/>
              <a:t>http://</a:t>
            </a:r>
            <a:r>
              <a:rPr lang="en-US" sz="1600" dirty="0" err="1"/>
              <a:t>healthintelligence.drupalgardens.com</a:t>
            </a:r>
            <a:r>
              <a:rPr lang="en-US" sz="1600" dirty="0"/>
              <a:t>/content/prevalence-diabetes-world-2013</a:t>
            </a:r>
          </a:p>
        </p:txBody>
      </p:sp>
      <p:pic>
        <p:nvPicPr>
          <p:cNvPr id="7" name="Picture 6" descr="Screen Shot 2014-12-13 at 3.03.4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999" y="1219200"/>
            <a:ext cx="3726395" cy="2286000"/>
          </a:xfrm>
          <a:prstGeom prst="rect">
            <a:avLst/>
          </a:prstGeom>
          <a:ln w="2540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14031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Common disease </a:t>
            </a:r>
            <a:r>
              <a:rPr lang="en-US" dirty="0" smtClean="0">
                <a:sym typeface="Wingdings"/>
              </a:rPr>
              <a:t> rare disease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300k </a:t>
            </a:r>
            <a:r>
              <a:rPr lang="en-US" dirty="0">
                <a:solidFill>
                  <a:srgbClr val="1F497D"/>
                </a:solidFill>
              </a:rPr>
              <a:t>autism spectrum disorder patients</a:t>
            </a:r>
            <a:endParaRPr lang="en-US" dirty="0">
              <a:solidFill>
                <a:srgbClr val="1F497D"/>
              </a:solidFill>
              <a:sym typeface="Wingdings"/>
            </a:endParaRPr>
          </a:p>
          <a:p>
            <a:pPr marL="800100" lvl="2" indent="0">
              <a:buNone/>
            </a:pPr>
            <a:r>
              <a:rPr lang="en-US" sz="2800" dirty="0" smtClean="0">
                <a:solidFill>
                  <a:srgbClr val="1F497D"/>
                </a:solidFill>
              </a:rPr>
              <a:t>50 patients </a:t>
            </a:r>
            <a:r>
              <a:rPr lang="en-US" sz="2800" dirty="0">
                <a:solidFill>
                  <a:srgbClr val="1F497D"/>
                </a:solidFill>
              </a:rPr>
              <a:t>per hospital </a:t>
            </a:r>
            <a:r>
              <a:rPr lang="en-US" sz="2800" dirty="0">
                <a:solidFill>
                  <a:srgbClr val="1F497D"/>
                </a:solidFill>
                <a:sym typeface="Wingdings"/>
              </a:rPr>
              <a:t> 1 in 1,000</a:t>
            </a:r>
            <a:endParaRPr lang="en-US" sz="2800" dirty="0">
              <a:solidFill>
                <a:srgbClr val="1F497D"/>
              </a:solidFill>
            </a:endParaRPr>
          </a:p>
          <a:p>
            <a:r>
              <a:rPr lang="en-US" dirty="0">
                <a:solidFill>
                  <a:srgbClr val="1F497D"/>
                </a:solidFill>
              </a:rPr>
              <a:t>500k schizophrenic patients</a:t>
            </a:r>
          </a:p>
          <a:p>
            <a:pPr marL="800100" lvl="2" indent="0">
              <a:buNone/>
            </a:pPr>
            <a:r>
              <a:rPr lang="en-US" sz="2800" dirty="0">
                <a:solidFill>
                  <a:srgbClr val="1F497D"/>
                </a:solidFill>
              </a:rPr>
              <a:t>80 patients per hospital </a:t>
            </a:r>
            <a:r>
              <a:rPr lang="en-US" sz="2800" dirty="0">
                <a:solidFill>
                  <a:srgbClr val="1F497D"/>
                </a:solidFill>
                <a:sym typeface="Wingdings"/>
              </a:rPr>
              <a:t> 1 in 625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1M diabetes patients</a:t>
            </a:r>
          </a:p>
          <a:p>
            <a:pPr marL="800100" lvl="2" indent="0">
              <a:buNone/>
            </a:pPr>
            <a:r>
              <a:rPr lang="en-US" sz="2800" dirty="0" smtClean="0">
                <a:solidFill>
                  <a:srgbClr val="1F497D"/>
                </a:solidFill>
              </a:rPr>
              <a:t>170 patients per hospital </a:t>
            </a:r>
            <a:r>
              <a:rPr lang="en-US" sz="2800" dirty="0" smtClean="0">
                <a:solidFill>
                  <a:srgbClr val="1F497D"/>
                </a:solidFill>
                <a:sym typeface="Wingdings"/>
              </a:rPr>
              <a:t> 1 in 300</a:t>
            </a:r>
            <a:endParaRPr lang="en-US" sz="2800" dirty="0">
              <a:solidFill>
                <a:srgbClr val="1F497D"/>
              </a:solidFill>
            </a:endParaRPr>
          </a:p>
          <a:p>
            <a:pPr marL="0" indent="0">
              <a:buNone/>
            </a:pPr>
            <a:endParaRPr lang="en-US" sz="3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95400" y="5081826"/>
            <a:ext cx="6858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3200" b="1" dirty="0">
                <a:solidFill>
                  <a:srgbClr val="1F497D"/>
                </a:solidFill>
                <a:sym typeface="Wingdings"/>
              </a:rPr>
              <a:t> </a:t>
            </a:r>
            <a:r>
              <a:rPr lang="en-US" sz="3200" b="1" dirty="0" smtClean="0">
                <a:solidFill>
                  <a:srgbClr val="1F497D"/>
                </a:solidFill>
                <a:sym typeface="Wingdings"/>
              </a:rPr>
              <a:t>Rare disease: 1 in 1,500</a:t>
            </a:r>
            <a:endParaRPr lang="en-US" sz="3200" b="1" dirty="0">
              <a:solidFill>
                <a:srgbClr val="1F497D"/>
              </a:solidFill>
            </a:endParaRP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98165" y="6248400"/>
            <a:ext cx="670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http://</a:t>
            </a:r>
            <a:r>
              <a:rPr lang="en-US" sz="1600" dirty="0" err="1"/>
              <a:t>www.cdc.gov</a:t>
            </a:r>
            <a:r>
              <a:rPr lang="en-US" sz="1600" dirty="0"/>
              <a:t>/</a:t>
            </a:r>
            <a:r>
              <a:rPr lang="en-US" sz="1600" dirty="0" err="1"/>
              <a:t>datastatistics</a:t>
            </a:r>
            <a:r>
              <a:rPr lang="en-US" sz="1600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4229550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Access, ownership and all that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4394" y="1417638"/>
            <a:ext cx="4075212" cy="4800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8165" y="6248400"/>
            <a:ext cx="670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http://</a:t>
            </a:r>
            <a:r>
              <a:rPr lang="en-US" sz="1600" dirty="0" err="1" smtClean="0"/>
              <a:t>www.newyorker.com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017513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wants your genome?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6858000" y="65532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0E0719-0CC4-4B7F-B54C-B2A7E1B46AEE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8" name="Picture 7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7235" y="5611962"/>
            <a:ext cx="1905000" cy="469900"/>
          </a:xfrm>
          <a:prstGeom prst="rect">
            <a:avLst/>
          </a:prstGeom>
        </p:spPr>
      </p:pic>
      <p:pic>
        <p:nvPicPr>
          <p:cNvPr id="9" name="Picture 8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8394" y="4282032"/>
            <a:ext cx="963668" cy="958850"/>
          </a:xfrm>
          <a:prstGeom prst="rect">
            <a:avLst/>
          </a:prstGeom>
        </p:spPr>
      </p:pic>
      <p:pic>
        <p:nvPicPr>
          <p:cNvPr id="10" name="Picture 9">
            <a:hlinkClick r:id="rId6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7235" y="4569166"/>
            <a:ext cx="2667000" cy="434837"/>
          </a:xfrm>
          <a:prstGeom prst="rect">
            <a:avLst/>
          </a:prstGeom>
        </p:spPr>
      </p:pic>
      <p:pic>
        <p:nvPicPr>
          <p:cNvPr id="11" name="Picture 10">
            <a:hlinkClick r:id="rId8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0040" y="5539164"/>
            <a:ext cx="1155700" cy="530138"/>
          </a:xfrm>
          <a:prstGeom prst="rect">
            <a:avLst/>
          </a:prstGeom>
        </p:spPr>
      </p:pic>
      <p:pic>
        <p:nvPicPr>
          <p:cNvPr id="12" name="Picture 11">
            <a:hlinkClick r:id="rId10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8558" y="3731112"/>
            <a:ext cx="1930400" cy="362516"/>
          </a:xfrm>
          <a:prstGeom prst="rect">
            <a:avLst/>
          </a:prstGeom>
        </p:spPr>
      </p:pic>
      <p:pic>
        <p:nvPicPr>
          <p:cNvPr id="13" name="Picture 12">
            <a:hlinkClick r:id="rId12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68498" y="2769733"/>
            <a:ext cx="942377" cy="406400"/>
          </a:xfrm>
          <a:prstGeom prst="rect">
            <a:avLst/>
          </a:prstGeom>
        </p:spPr>
      </p:pic>
      <p:pic>
        <p:nvPicPr>
          <p:cNvPr id="14" name="Picture 13">
            <a:hlinkClick r:id="rId14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47333" y="1495749"/>
            <a:ext cx="1454150" cy="819150"/>
          </a:xfrm>
          <a:prstGeom prst="rect">
            <a:avLst/>
          </a:prstGeom>
        </p:spPr>
      </p:pic>
      <p:pic>
        <p:nvPicPr>
          <p:cNvPr id="15" name="Picture 14">
            <a:hlinkClick r:id="rId16"/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938" y="1586060"/>
            <a:ext cx="2070100" cy="492541"/>
          </a:xfrm>
          <a:prstGeom prst="rect">
            <a:avLst/>
          </a:prstGeom>
        </p:spPr>
      </p:pic>
      <p:pic>
        <p:nvPicPr>
          <p:cNvPr id="16" name="Picture 15">
            <a:hlinkClick r:id="rId18"/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26200" y="1549724"/>
            <a:ext cx="1778000" cy="711200"/>
          </a:xfrm>
          <a:prstGeom prst="rect">
            <a:avLst/>
          </a:prstGeom>
        </p:spPr>
      </p:pic>
      <p:pic>
        <p:nvPicPr>
          <p:cNvPr id="17" name="Picture 16">
            <a:hlinkClick r:id="rId20"/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086588" y="5519375"/>
            <a:ext cx="2590800" cy="722460"/>
          </a:xfrm>
          <a:prstGeom prst="rect">
            <a:avLst/>
          </a:prstGeom>
        </p:spPr>
      </p:pic>
      <p:pic>
        <p:nvPicPr>
          <p:cNvPr id="18" name="Picture 17">
            <a:hlinkClick r:id="rId22"/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823063" y="4601462"/>
            <a:ext cx="1689100" cy="450427"/>
          </a:xfrm>
          <a:prstGeom prst="rect">
            <a:avLst/>
          </a:prstGeom>
        </p:spPr>
      </p:pic>
      <p:pic>
        <p:nvPicPr>
          <p:cNvPr id="19" name="Picture 18">
            <a:hlinkClick r:id="rId24"/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3731112"/>
            <a:ext cx="2133600" cy="340016"/>
          </a:xfrm>
          <a:prstGeom prst="rect">
            <a:avLst/>
          </a:prstGeom>
        </p:spPr>
      </p:pic>
      <p:pic>
        <p:nvPicPr>
          <p:cNvPr id="20" name="Picture 19">
            <a:hlinkClick r:id="rId26"/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395678" y="2667156"/>
            <a:ext cx="1689100" cy="663205"/>
          </a:xfrm>
          <a:prstGeom prst="rect">
            <a:avLst/>
          </a:prstGeom>
        </p:spPr>
      </p:pic>
      <p:pic>
        <p:nvPicPr>
          <p:cNvPr id="21" name="Picture 20">
            <a:hlinkClick r:id="rId28"/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6402754" y="2831683"/>
            <a:ext cx="2000250" cy="279400"/>
          </a:xfrm>
          <a:prstGeom prst="rect">
            <a:avLst/>
          </a:prstGeom>
        </p:spPr>
      </p:pic>
      <p:pic>
        <p:nvPicPr>
          <p:cNvPr id="22" name="Picture 21">
            <a:hlinkClick r:id="rId30"/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3667613" y="3662903"/>
            <a:ext cx="1428750" cy="574372"/>
          </a:xfrm>
          <a:prstGeom prst="rect">
            <a:avLst/>
          </a:prstGeom>
        </p:spPr>
      </p:pic>
      <p:pic>
        <p:nvPicPr>
          <p:cNvPr id="23" name="Picture 22">
            <a:hlinkClick r:id="rId32"/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712943" y="2831683"/>
            <a:ext cx="1688540" cy="299834"/>
          </a:xfrm>
          <a:prstGeom prst="rect">
            <a:avLst/>
          </a:prstGeom>
        </p:spPr>
      </p:pic>
      <p:pic>
        <p:nvPicPr>
          <p:cNvPr id="25" name="Picture 24">
            <a:hlinkClick r:id="rId34"/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70" y="4479690"/>
            <a:ext cx="1930888" cy="693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39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Making genomes useful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1752600" y="2667000"/>
            <a:ext cx="6553200" cy="1143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GA4GH: 320</a:t>
            </a:r>
            <a:r>
              <a:rPr lang="en-US" dirty="0"/>
              <a:t>+ </a:t>
            </a:r>
            <a:r>
              <a:rPr lang="en-US" dirty="0" smtClean="0"/>
              <a:t>organizations enabling </a:t>
            </a:r>
            <a:r>
              <a:rPr lang="en-US" dirty="0"/>
              <a:t>genomic data </a:t>
            </a:r>
            <a:r>
              <a:rPr lang="en-US" dirty="0" smtClean="0"/>
              <a:t>sharing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676400"/>
            <a:ext cx="4876800" cy="1117600"/>
          </a:xfrm>
          <a:prstGeom prst="rect">
            <a:avLst/>
          </a:prstGeom>
        </p:spPr>
      </p:pic>
      <p:sp>
        <p:nvSpPr>
          <p:cNvPr id="11" name="Content Placeholder 9"/>
          <p:cNvSpPr txBox="1">
            <a:spLocks/>
          </p:cNvSpPr>
          <p:nvPr/>
        </p:nvSpPr>
        <p:spPr>
          <a:xfrm>
            <a:off x="1748204" y="4419600"/>
            <a:ext cx="6705600" cy="8880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 smtClean="0"/>
              <a:t>personalgenomes.org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98165" y="5791200"/>
            <a:ext cx="830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Sources:</a:t>
            </a:r>
          </a:p>
          <a:p>
            <a:pPr lvl="1"/>
            <a:r>
              <a:rPr lang="en-US" sz="1600" dirty="0" smtClean="0"/>
              <a:t>https://</a:t>
            </a:r>
            <a:r>
              <a:rPr lang="en-US" sz="1600" dirty="0" err="1" smtClean="0"/>
              <a:t>genomicsandhealth.org</a:t>
            </a:r>
            <a:endParaRPr lang="en-US" sz="1600" dirty="0" smtClean="0"/>
          </a:p>
          <a:p>
            <a:pPr lvl="1"/>
            <a:r>
              <a:rPr lang="en-US" sz="1600" dirty="0"/>
              <a:t>http</a:t>
            </a:r>
            <a:r>
              <a:rPr lang="en-US" sz="1600" dirty="0" smtClean="0"/>
              <a:t>://</a:t>
            </a:r>
            <a:r>
              <a:rPr lang="en-US" sz="1600" dirty="0" err="1" smtClean="0"/>
              <a:t>personalgenomes.org</a:t>
            </a:r>
            <a:endParaRPr lang="en-US" sz="1600" dirty="0"/>
          </a:p>
        </p:txBody>
      </p:sp>
      <p:pic>
        <p:nvPicPr>
          <p:cNvPr id="16" name="Picture 15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092" y="4166451"/>
            <a:ext cx="1146905" cy="1141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506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Personal genomics is real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Think “homebrew computers” in the mid-‘70s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Some dark alleys, but not all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Data sharing is critical for </a:t>
            </a:r>
            <a:r>
              <a:rPr lang="en-US" dirty="0" smtClean="0">
                <a:solidFill>
                  <a:srgbClr val="1F497D"/>
                </a:solidFill>
              </a:rPr>
              <a:t>insight</a:t>
            </a:r>
            <a:endParaRPr lang="en-US" dirty="0" smtClean="0">
              <a:solidFill>
                <a:srgbClr val="1F497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E0719-0CC4-4B7F-B54C-B2A7E1B46AEE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246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Thank you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endParaRPr lang="en-US" sz="3500" dirty="0"/>
          </a:p>
          <a:p>
            <a:pPr>
              <a:buNone/>
            </a:pPr>
            <a:r>
              <a:rPr lang="en-US" sz="11100" b="1" dirty="0" smtClean="0">
                <a:solidFill>
                  <a:srgbClr val="1F497D"/>
                </a:solidFill>
              </a:rPr>
              <a:t>KT Pickard</a:t>
            </a:r>
            <a:endParaRPr lang="en-US" sz="11100" b="1" dirty="0" smtClean="0">
              <a:solidFill>
                <a:srgbClr val="1F497D"/>
              </a:solidFill>
            </a:endParaRPr>
          </a:p>
          <a:p>
            <a:pPr>
              <a:buNone/>
            </a:pPr>
            <a:r>
              <a:rPr lang="en-US" sz="11100" dirty="0" err="1" smtClean="0">
                <a:solidFill>
                  <a:srgbClr val="1F497D"/>
                </a:solidFill>
              </a:rPr>
              <a:t>ktpickard</a:t>
            </a:r>
            <a:r>
              <a:rPr lang="en-US" sz="11100" dirty="0" smtClean="0">
                <a:solidFill>
                  <a:srgbClr val="1F497D"/>
                </a:solidFill>
              </a:rPr>
              <a:t> [at] startcodon.org</a:t>
            </a:r>
          </a:p>
          <a:p>
            <a:pPr>
              <a:buNone/>
            </a:pPr>
            <a:r>
              <a:rPr lang="en-US" sz="11100" dirty="0" smtClean="0">
                <a:solidFill>
                  <a:srgbClr val="1F497D"/>
                </a:solidFill>
              </a:rPr>
              <a:t>@</a:t>
            </a:r>
            <a:r>
              <a:rPr lang="en-US" sz="11100" dirty="0" err="1" smtClean="0">
                <a:solidFill>
                  <a:srgbClr val="1F497D"/>
                </a:solidFill>
              </a:rPr>
              <a:t>kthomaspickard</a:t>
            </a:r>
            <a:endParaRPr lang="en-US" sz="11100" dirty="0" smtClean="0">
              <a:solidFill>
                <a:srgbClr val="1F497D"/>
              </a:solidFill>
            </a:endParaRPr>
          </a:p>
          <a:p>
            <a:pPr>
              <a:buNone/>
            </a:pPr>
            <a:r>
              <a:rPr lang="en-US" sz="11100" dirty="0" smtClean="0">
                <a:solidFill>
                  <a:srgbClr val="1F497D"/>
                </a:solidFill>
              </a:rPr>
              <a:t>www.linkedin.com/in/</a:t>
            </a:r>
            <a:r>
              <a:rPr lang="en-US" sz="11100" dirty="0" err="1" smtClean="0">
                <a:solidFill>
                  <a:srgbClr val="1F497D"/>
                </a:solidFill>
              </a:rPr>
              <a:t>kthomaspickard</a:t>
            </a:r>
            <a:endParaRPr lang="en-US" sz="11100" dirty="0" smtClean="0">
              <a:solidFill>
                <a:srgbClr val="1F497D"/>
              </a:solidFill>
            </a:endParaRPr>
          </a:p>
          <a:p>
            <a:pPr>
              <a:buNone/>
            </a:pPr>
            <a:r>
              <a:rPr lang="en-US" sz="11100" dirty="0" smtClean="0">
                <a:solidFill>
                  <a:srgbClr val="1F497D"/>
                </a:solidFill>
              </a:rPr>
              <a:t>Blog: </a:t>
            </a:r>
            <a:r>
              <a:rPr lang="en-US" sz="11100" dirty="0" err="1" smtClean="0">
                <a:solidFill>
                  <a:srgbClr val="1F497D"/>
                </a:solidFill>
              </a:rPr>
              <a:t>www.genomedad.com</a:t>
            </a:r>
            <a:endParaRPr lang="en-US" sz="11100" dirty="0" smtClean="0">
              <a:solidFill>
                <a:srgbClr val="1F497D"/>
              </a:solidFill>
            </a:endParaRPr>
          </a:p>
          <a:p>
            <a:pPr>
              <a:buNone/>
            </a:pPr>
            <a:endParaRPr lang="en-US" sz="5900" dirty="0" smtClean="0"/>
          </a:p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D6D5A-CE89-40B9-B6D1-5A071FE68151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6" name="Picture 5" descr="cc-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5410200"/>
            <a:ext cx="2705100" cy="50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556736"/>
            <a:ext cx="1931908" cy="2575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941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Clarity.thmx</Template>
  <TotalTime>68042</TotalTime>
  <Words>622</Words>
  <Application>Microsoft Macintosh PowerPoint</Application>
  <PresentationFormat>On-screen Show (4:3)</PresentationFormat>
  <Paragraphs>171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Calibri</vt:lpstr>
      <vt:lpstr>Wingdings</vt:lpstr>
      <vt:lpstr>Arial</vt:lpstr>
      <vt:lpstr>Office Theme</vt:lpstr>
      <vt:lpstr>DIY Genomics: One Family’s Journey</vt:lpstr>
      <vt:lpstr>Topics</vt:lpstr>
      <vt:lpstr>Getting started for $5,000</vt:lpstr>
      <vt:lpstr>Which is more valuable?</vt:lpstr>
      <vt:lpstr>Now what?</vt:lpstr>
      <vt:lpstr>DIY Sequencing</vt:lpstr>
      <vt:lpstr>1. Launch a campaign</vt:lpstr>
      <vt:lpstr>Blog about it</vt:lpstr>
      <vt:lpstr>2. Find a sequencing company</vt:lpstr>
      <vt:lpstr>PowerPoint Presentation</vt:lpstr>
      <vt:lpstr>6. Download data</vt:lpstr>
      <vt:lpstr>7. Analyze results: Family Trio Sequencing</vt:lpstr>
      <vt:lpstr>Methods</vt:lpstr>
      <vt:lpstr>PowerPoint Presentation</vt:lpstr>
      <vt:lpstr>Autism gene databases</vt:lpstr>
      <vt:lpstr>PowerPoint Presentation</vt:lpstr>
      <vt:lpstr>PowerPoint Presentation</vt:lpstr>
      <vt:lpstr>PowerPoint Presentation</vt:lpstr>
      <vt:lpstr>Take home lessons / to-dos</vt:lpstr>
      <vt:lpstr>Autism spectrum disorders</vt:lpstr>
      <vt:lpstr>Schizophrenia</vt:lpstr>
      <vt:lpstr>Diabetes</vt:lpstr>
      <vt:lpstr>Common disease  rare disease</vt:lpstr>
      <vt:lpstr>Access, ownership and all that</vt:lpstr>
      <vt:lpstr>Who wants your genome?</vt:lpstr>
      <vt:lpstr>Making genomes useful</vt:lpstr>
      <vt:lpstr>Summary</vt:lpstr>
      <vt:lpstr>Thank 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Sharing Health Information Survey Results</dc:title>
  <dc:creator>Thomas</dc:creator>
  <cp:lastModifiedBy>Kimberly Pickard</cp:lastModifiedBy>
  <cp:revision>224</cp:revision>
  <dcterms:created xsi:type="dcterms:W3CDTF">2013-07-08T05:14:56Z</dcterms:created>
  <dcterms:modified xsi:type="dcterms:W3CDTF">2015-09-12T06:33:32Z</dcterms:modified>
</cp:coreProperties>
</file>