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76" r:id="rId3"/>
    <p:sldId id="258" r:id="rId4"/>
    <p:sldId id="267" r:id="rId5"/>
    <p:sldId id="268" r:id="rId6"/>
    <p:sldId id="259" r:id="rId7"/>
    <p:sldId id="260" r:id="rId8"/>
    <p:sldId id="261" r:id="rId9"/>
    <p:sldId id="262" r:id="rId10"/>
    <p:sldId id="263" r:id="rId11"/>
    <p:sldId id="269" r:id="rId12"/>
    <p:sldId id="280" r:id="rId13"/>
    <p:sldId id="270" r:id="rId14"/>
    <p:sldId id="265" r:id="rId15"/>
    <p:sldId id="264" r:id="rId16"/>
    <p:sldId id="273" r:id="rId17"/>
    <p:sldId id="279" r:id="rId18"/>
    <p:sldId id="274" r:id="rId19"/>
    <p:sldId id="278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>
      <p:cViewPr varScale="1">
        <p:scale>
          <a:sx n="105" d="100"/>
          <a:sy n="105" d="100"/>
        </p:scale>
        <p:origin x="18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ECEEF-4AA9-450C-A725-6AD4C6E85550}" type="datetimeFigureOut">
              <a:rPr lang="en-US" smtClean="0"/>
              <a:pPr/>
              <a:t>3/4/21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4714B-D76A-45DB-87B6-C8FD218D8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ADDC4-F3EA-4F3A-859C-1DBDF2D358C9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B25A-2FA2-4798-A207-286324A5D2F3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F606-C675-4E78-AD71-D7023C5D362C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70953-C3F1-4B51-8997-F193C06FC964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9E93-1B20-48E6-A4CB-0564C6B84F60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ACFB-98FC-41D5-A18F-6222CD669DDF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0E5D8-2661-4AF1-927A-32D720989E8B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D879-A006-4716-B4B7-09F0DBC740CE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45A9-B34D-46C8-8B32-A9454A662CBC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76B3-B2B5-46A3-A55A-2F4E5EBE9184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4188-3681-4F39-952D-9DC9ADF58191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6F8E4-5A14-45C7-A9CC-3B28632E2CD8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Clonazepam3d.p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Niacin-3D-balls.p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Ferritin.p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://en.wikipedia.org/wiki/File:1GZX_Haemoglobin.png" TargetMode="Externa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Restless Legs Syndrome and Niacin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K. Thomas Pickard</a:t>
            </a:r>
          </a:p>
          <a:p>
            <a:r>
              <a:rPr lang="en-US" dirty="0"/>
              <a:t>Quantified Self </a:t>
            </a:r>
            <a:r>
              <a:rPr lang="en-US" dirty="0" err="1"/>
              <a:t>Show&amp;Tell</a:t>
            </a:r>
            <a:r>
              <a:rPr lang="en-US" dirty="0"/>
              <a:t> #21</a:t>
            </a:r>
          </a:p>
          <a:p>
            <a:r>
              <a:rPr lang="en-US" dirty="0"/>
              <a:t>San Francisco, CA</a:t>
            </a:r>
          </a:p>
          <a:p>
            <a:r>
              <a:rPr lang="en-US" dirty="0"/>
              <a:t>October 27, 2011</a:t>
            </a:r>
          </a:p>
        </p:txBody>
      </p:sp>
    </p:spTree>
  </p:cSld>
  <p:clrMapOvr>
    <a:masterClrMapping/>
  </p:clrMapOvr>
  <p:transition advClick="0" advTm="1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What is Restless Legs Syndrome (RLS)?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Uncomfortable/unpleasant sensations in legs</a:t>
            </a:r>
          </a:p>
          <a:p>
            <a:r>
              <a:rPr lang="en-US" sz="4000" dirty="0"/>
              <a:t>Often with periodic limb movements of sleep (PLMS)</a:t>
            </a:r>
          </a:p>
          <a:p>
            <a:r>
              <a:rPr lang="en-US" sz="4000" dirty="0"/>
              <a:t>Symptoms usually worse at night</a:t>
            </a:r>
          </a:p>
          <a:p>
            <a:r>
              <a:rPr lang="en-US" sz="4000" dirty="0"/>
              <a:t>Affects 5–15% of the population</a:t>
            </a:r>
          </a:p>
          <a:p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  <p:transition advTm="15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 can RLS look like?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7880068" cy="458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Callout 1 (No Border) 7"/>
          <p:cNvSpPr/>
          <p:nvPr/>
        </p:nvSpPr>
        <p:spPr>
          <a:xfrm>
            <a:off x="1115616" y="5517232"/>
            <a:ext cx="2160240" cy="648072"/>
          </a:xfrm>
          <a:prstGeom prst="callout1">
            <a:avLst>
              <a:gd name="adj1" fmla="val -3743"/>
              <a:gd name="adj2" fmla="val 55189"/>
              <a:gd name="adj3" fmla="val -130838"/>
              <a:gd name="adj4" fmla="val 739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Healthy Sleep Pattern</a:t>
            </a:r>
          </a:p>
        </p:txBody>
      </p:sp>
      <p:sp>
        <p:nvSpPr>
          <p:cNvPr id="9" name="Line Callout 1 (No Border) 8"/>
          <p:cNvSpPr/>
          <p:nvPr/>
        </p:nvSpPr>
        <p:spPr>
          <a:xfrm>
            <a:off x="6660232" y="1268760"/>
            <a:ext cx="2016224" cy="648072"/>
          </a:xfrm>
          <a:prstGeom prst="callout1">
            <a:avLst>
              <a:gd name="adj1" fmla="val 55558"/>
              <a:gd name="adj2" fmla="val 9952"/>
              <a:gd name="adj3" fmla="val 155443"/>
              <a:gd name="adj4" fmla="val -1945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RLS Patient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637203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Markus Mueller, RLS, Wikipedia</a:t>
            </a:r>
          </a:p>
        </p:txBody>
      </p:sp>
    </p:spTree>
  </p:cSld>
  <p:clrMapOvr>
    <a:masterClrMapping/>
  </p:clrMapOvr>
  <p:transition advTm="15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Restless Legs Syndrome and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Had it since early 20’s</a:t>
            </a:r>
          </a:p>
          <a:p>
            <a:r>
              <a:rPr lang="en-US" sz="4400" dirty="0"/>
              <a:t>Diagnosed at age 38</a:t>
            </a:r>
          </a:p>
          <a:p>
            <a:r>
              <a:rPr lang="en-US" sz="4400" dirty="0"/>
              <a:t>Taking </a:t>
            </a:r>
            <a:r>
              <a:rPr lang="en-US" sz="4400" dirty="0" err="1"/>
              <a:t>clonazepam</a:t>
            </a:r>
            <a:r>
              <a:rPr lang="en-US" sz="4400" dirty="0"/>
              <a:t> 0.5 mg/day</a:t>
            </a:r>
          </a:p>
          <a:p>
            <a:r>
              <a:rPr lang="en-US" sz="4400" dirty="0"/>
              <a:t>Started with 2.5 mg/day (!)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1506" name="Picture 2" descr="http://upload.wikimedia.org/wikipedia/commons/thumb/c/c1/Clonazepam3d.png/160px-Clonazepam3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4365104"/>
            <a:ext cx="1524000" cy="14382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36296" y="579597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clonazepam</a:t>
            </a:r>
            <a:endParaRPr lang="en-US" b="1" dirty="0"/>
          </a:p>
        </p:txBody>
      </p:sp>
    </p:spTree>
  </p:cSld>
  <p:clrMapOvr>
    <a:masterClrMapping/>
  </p:clrMapOvr>
  <p:transition advTm="15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Some previous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“Drug” experiments (2002-2009)</a:t>
            </a:r>
          </a:p>
          <a:p>
            <a:r>
              <a:rPr lang="en-US" sz="4000" dirty="0"/>
              <a:t>MBA and $1000 genome (2009)</a:t>
            </a:r>
          </a:p>
          <a:p>
            <a:r>
              <a:rPr lang="en-US" sz="4000" dirty="0"/>
              <a:t>Coriell Personalized Medical Collaborative (2009)</a:t>
            </a:r>
          </a:p>
          <a:p>
            <a:r>
              <a:rPr lang="en-US" sz="4000" dirty="0"/>
              <a:t>23andMe (2011)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Genomera</a:t>
            </a:r>
            <a:r>
              <a:rPr lang="en-US" sz="5400" dirty="0"/>
              <a:t>: QS + genomics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Crowd-sourcing health discovery</a:t>
            </a:r>
          </a:p>
          <a:p>
            <a:r>
              <a:rPr lang="en-US" sz="4000" dirty="0"/>
              <a:t>Genomics meets </a:t>
            </a:r>
            <a:r>
              <a:rPr lang="en-US" sz="4000" dirty="0" err="1"/>
              <a:t>Facebook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7890" name="Picture 2" descr="http://tctechcrunch.files.wordpress.com/2011/06/screen-shot-2011-06-18-at-7-20-27-p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838218"/>
            <a:ext cx="3312368" cy="1255078"/>
          </a:xfrm>
          <a:prstGeom prst="rect">
            <a:avLst/>
          </a:prstGeom>
          <a:noFill/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584" y="2924944"/>
            <a:ext cx="3600400" cy="3118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Line Callout 1 (No Border) 7"/>
          <p:cNvSpPr/>
          <p:nvPr/>
        </p:nvSpPr>
        <p:spPr>
          <a:xfrm>
            <a:off x="5868144" y="3284984"/>
            <a:ext cx="2376264" cy="1296144"/>
          </a:xfrm>
          <a:prstGeom prst="callout1">
            <a:avLst>
              <a:gd name="adj1" fmla="val 52491"/>
              <a:gd name="adj2" fmla="val 7164"/>
              <a:gd name="adj3" fmla="val 194296"/>
              <a:gd name="adj4" fmla="val -973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FF0000"/>
                </a:solidFill>
              </a:rPr>
              <a:t>I am sharing my genome with everyone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637203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www.genomera.com/users/ktpickard</a:t>
            </a:r>
          </a:p>
        </p:txBody>
      </p:sp>
    </p:spTree>
  </p:cSld>
  <p:clrMapOvr>
    <a:masterClrMapping/>
  </p:clrMapOvr>
  <p:transition advTm="15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RLS/niacin study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6635080" cy="4713387"/>
          </a:xfrm>
        </p:spPr>
        <p:txBody>
          <a:bodyPr>
            <a:noAutofit/>
          </a:bodyPr>
          <a:lstStyle/>
          <a:p>
            <a:r>
              <a:rPr lang="en-US" sz="3600" dirty="0"/>
              <a:t>Seth Roberts: blog post on RLS and niacin</a:t>
            </a:r>
          </a:p>
          <a:p>
            <a:r>
              <a:rPr lang="en-US" sz="3600" dirty="0"/>
              <a:t>0 to 1000 mg/day niacin over four weeks</a:t>
            </a:r>
          </a:p>
          <a:p>
            <a:r>
              <a:rPr lang="en-US" sz="3600" dirty="0"/>
              <a:t>Track “flush,” RLS and PLMS severity, sleep hours daily</a:t>
            </a:r>
          </a:p>
          <a:p>
            <a:r>
              <a:rPr lang="en-US" sz="3600" dirty="0"/>
              <a:t>Check cholesterol before and after (HDL benefit from niacin)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8674" name="Picture 2" descr="http://upload.wikimedia.org/wikipedia/commons/thumb/2/25/Niacin-3D-balls.png/121px-Niacin-3D-balls.png">
            <a:hlinkClick r:id="rId3" tooltip="Ball and stick model of niacin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1628800"/>
            <a:ext cx="1152525" cy="7905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76256" y="2422629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Niacin – Vitamin B3</a:t>
            </a:r>
          </a:p>
        </p:txBody>
      </p:sp>
    </p:spTree>
  </p:cSld>
  <p:clrMapOvr>
    <a:masterClrMapping/>
  </p:clrMapOvr>
  <p:transition advTm="1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“Instruments” on </a:t>
            </a:r>
            <a:r>
              <a:rPr lang="en-US" sz="5400" dirty="0" err="1"/>
              <a:t>Genomera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3309" y="1484784"/>
            <a:ext cx="4747123" cy="461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Callout 1 (No Border) 5"/>
          <p:cNvSpPr/>
          <p:nvPr/>
        </p:nvSpPr>
        <p:spPr>
          <a:xfrm>
            <a:off x="688973" y="2204864"/>
            <a:ext cx="1656184" cy="720080"/>
          </a:xfrm>
          <a:prstGeom prst="callout1">
            <a:avLst>
              <a:gd name="adj1" fmla="val 29792"/>
              <a:gd name="adj2" fmla="val 77284"/>
              <a:gd name="adj3" fmla="val 24162"/>
              <a:gd name="adj4" fmla="val 19291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Niacin Dosage</a:t>
            </a:r>
          </a:p>
        </p:txBody>
      </p:sp>
      <p:sp>
        <p:nvSpPr>
          <p:cNvPr id="7" name="Line Callout 1 (No Border) 6"/>
          <p:cNvSpPr/>
          <p:nvPr/>
        </p:nvSpPr>
        <p:spPr>
          <a:xfrm>
            <a:off x="688973" y="3212976"/>
            <a:ext cx="1656184" cy="720080"/>
          </a:xfrm>
          <a:prstGeom prst="callout1">
            <a:avLst>
              <a:gd name="adj1" fmla="val 29792"/>
              <a:gd name="adj2" fmla="val 77284"/>
              <a:gd name="adj3" fmla="val 24162"/>
              <a:gd name="adj4" fmla="val 19291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Facial Flushing</a:t>
            </a:r>
          </a:p>
        </p:txBody>
      </p:sp>
      <p:sp>
        <p:nvSpPr>
          <p:cNvPr id="8" name="Line Callout 1 (No Border) 7"/>
          <p:cNvSpPr/>
          <p:nvPr/>
        </p:nvSpPr>
        <p:spPr>
          <a:xfrm>
            <a:off x="688973" y="4437112"/>
            <a:ext cx="1656184" cy="720080"/>
          </a:xfrm>
          <a:prstGeom prst="callout1">
            <a:avLst>
              <a:gd name="adj1" fmla="val 26111"/>
              <a:gd name="adj2" fmla="val 72483"/>
              <a:gd name="adj3" fmla="val -88101"/>
              <a:gd name="adj4" fmla="val 18971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RLS Sensation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637203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www.genomera.com/studies/effects-of-niacin-on-restless-leg-syndrome</a:t>
            </a:r>
          </a:p>
        </p:txBody>
      </p:sp>
    </p:spTree>
  </p:cSld>
  <p:clrMapOvr>
    <a:masterClrMapping/>
  </p:clrMapOvr>
  <p:transition advTm="1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Data sharing on </a:t>
            </a:r>
            <a:r>
              <a:rPr lang="en-US" sz="5400" dirty="0" err="1"/>
              <a:t>Genomera</a:t>
            </a:r>
            <a:endParaRPr lang="en-US" sz="54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289" y="1368896"/>
            <a:ext cx="82581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1520" y="637203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www.genomera.com/studies/effects-of-niacin-on-restless-leg-syndrome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5229200"/>
            <a:ext cx="7560840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I used some other instruments,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556792"/>
            <a:ext cx="4154214" cy="2236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 descr="http://www.tonicselfcare.com/PR110525_files/Tonic%20logo_sho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9908" y="1404065"/>
            <a:ext cx="1295400" cy="523875"/>
          </a:xfrm>
          <a:prstGeom prst="rect">
            <a:avLst/>
          </a:prstGeom>
          <a:noFill/>
        </p:spPr>
      </p:pic>
      <p:pic>
        <p:nvPicPr>
          <p:cNvPr id="29701" name="Picture 5" descr="http://www.withings.com/images/corp/common/services/fitbit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3645024"/>
            <a:ext cx="2090936" cy="896116"/>
          </a:xfrm>
          <a:prstGeom prst="rect">
            <a:avLst/>
          </a:prstGeom>
          <a:noFill/>
        </p:spPr>
      </p:pic>
      <p:pic>
        <p:nvPicPr>
          <p:cNvPr id="29702" name="Picture 6" descr="C:\Users\Thomas\Documents\Dropbox\Documents\Documents_Kelly\My Consulting\Presentations\QS #21 - RLS &amp; Niacin\Tonic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93364" y="2268161"/>
            <a:ext cx="2111896" cy="316784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39552" y="4581128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For measuring sleep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27984" y="5580529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For niacin reminders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637203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Sources: www.fitbit.com, www.tonicselfcare.com    </a:t>
            </a:r>
          </a:p>
        </p:txBody>
      </p:sp>
    </p:spTree>
  </p:cSld>
  <p:clrMapOvr>
    <a:masterClrMapping/>
  </p:clrMapOvr>
  <p:transition advTm="15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Meds go down, symptoms go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54622"/>
            <a:ext cx="8202460" cy="415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51520" y="637203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bit.ly/pT1zok </a:t>
            </a:r>
          </a:p>
        </p:txBody>
      </p:sp>
    </p:spTree>
  </p:cSld>
  <p:clrMapOvr>
    <a:masterClrMapping/>
  </p:clrMapOvr>
  <p:transition advTm="15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Meds go down, symptoms go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54622"/>
            <a:ext cx="8202460" cy="415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51520" y="637203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bit.ly/pT1zok </a:t>
            </a:r>
          </a:p>
        </p:txBody>
      </p:sp>
    </p:spTree>
  </p:cSld>
  <p:clrMapOvr>
    <a:masterClrMapping/>
  </p:clrMapOvr>
  <p:transition advTm="15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How well am I really sleeping?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324" y="1340768"/>
            <a:ext cx="7632848" cy="494596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6607964" y="3216894"/>
            <a:ext cx="288032" cy="7920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ine Callout 1 (No Border) 6"/>
          <p:cNvSpPr/>
          <p:nvPr/>
        </p:nvSpPr>
        <p:spPr>
          <a:xfrm>
            <a:off x="5815876" y="5422638"/>
            <a:ext cx="2664296" cy="720080"/>
          </a:xfrm>
          <a:prstGeom prst="callout1">
            <a:avLst>
              <a:gd name="adj1" fmla="val 346"/>
              <a:gd name="adj2" fmla="val 49603"/>
              <a:gd name="adj3" fmla="val -200365"/>
              <a:gd name="adj4" fmla="val 3552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Lost </a:t>
            </a:r>
            <a:r>
              <a:rPr lang="en-US" sz="2400" b="1" dirty="0" err="1">
                <a:solidFill>
                  <a:schemeClr val="tx1"/>
                </a:solidFill>
              </a:rPr>
              <a:t>fitbit</a:t>
            </a:r>
            <a:r>
              <a:rPr lang="en-US" sz="2400" b="1" dirty="0">
                <a:solidFill>
                  <a:schemeClr val="tx1"/>
                </a:solidFill>
              </a:rPr>
              <a:t> in washing machine</a:t>
            </a:r>
          </a:p>
        </p:txBody>
      </p:sp>
      <p:sp>
        <p:nvSpPr>
          <p:cNvPr id="9" name="Line Callout 1 (No Border) 8"/>
          <p:cNvSpPr/>
          <p:nvPr/>
        </p:nvSpPr>
        <p:spPr>
          <a:xfrm>
            <a:off x="222788" y="2902358"/>
            <a:ext cx="1252868" cy="720080"/>
          </a:xfrm>
          <a:prstGeom prst="callout1">
            <a:avLst>
              <a:gd name="adj1" fmla="val 97886"/>
              <a:gd name="adj2" fmla="val 63830"/>
              <a:gd name="adj3" fmla="val 127223"/>
              <a:gd name="adj4" fmla="val 9697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Normal tracking</a:t>
            </a:r>
          </a:p>
        </p:txBody>
      </p:sp>
      <p:sp>
        <p:nvSpPr>
          <p:cNvPr id="10" name="Line Callout 1 (No Border) 9"/>
          <p:cNvSpPr/>
          <p:nvPr/>
        </p:nvSpPr>
        <p:spPr>
          <a:xfrm>
            <a:off x="179512" y="4558542"/>
            <a:ext cx="1348136" cy="720080"/>
          </a:xfrm>
          <a:prstGeom prst="callout1">
            <a:avLst>
              <a:gd name="adj1" fmla="val 99727"/>
              <a:gd name="adj2" fmla="val 67773"/>
              <a:gd name="adj3" fmla="val 123543"/>
              <a:gd name="adj4" fmla="val 8969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Sensitive tracking</a:t>
            </a:r>
          </a:p>
        </p:txBody>
      </p:sp>
    </p:spTree>
  </p:cSld>
  <p:clrMapOvr>
    <a:masterClrMapping/>
  </p:clrMapOvr>
  <p:transition advTm="15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Talking about RLS with my doctor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prstClr val="black"/>
                </a:solidFill>
              </a:rPr>
              <a:t>23andMe RLS variant: rs3923809 (AG)</a:t>
            </a:r>
          </a:p>
          <a:p>
            <a:r>
              <a:rPr lang="en-US" sz="3600" dirty="0">
                <a:solidFill>
                  <a:prstClr val="black"/>
                </a:solidFill>
              </a:rPr>
              <a:t>UpToDate.com – has GWAS info!</a:t>
            </a:r>
          </a:p>
          <a:p>
            <a:endParaRPr lang="en-US" sz="3600" dirty="0">
              <a:solidFill>
                <a:prstClr val="black"/>
              </a:solidFill>
            </a:endParaRPr>
          </a:p>
          <a:p>
            <a:endParaRPr lang="en-US" sz="3600" dirty="0">
              <a:solidFill>
                <a:prstClr val="black"/>
              </a:solidFill>
            </a:endParaRPr>
          </a:p>
          <a:p>
            <a:endParaRPr lang="en-US" sz="3600" dirty="0">
              <a:solidFill>
                <a:prstClr val="black"/>
              </a:solidFill>
            </a:endParaRPr>
          </a:p>
          <a:p>
            <a:endParaRPr lang="en-US" sz="3600" dirty="0">
              <a:solidFill>
                <a:prstClr val="black"/>
              </a:solidFill>
            </a:endParaRPr>
          </a:p>
          <a:p>
            <a:r>
              <a:rPr lang="en-US" sz="3600" dirty="0">
                <a:solidFill>
                  <a:prstClr val="black"/>
                </a:solidFill>
              </a:rPr>
              <a:t>“Let’s check your serum </a:t>
            </a:r>
            <a:r>
              <a:rPr lang="en-US" sz="3600" dirty="0" err="1">
                <a:solidFill>
                  <a:prstClr val="black"/>
                </a:solidFill>
              </a:rPr>
              <a:t>ferritin</a:t>
            </a:r>
            <a:r>
              <a:rPr lang="en-US" sz="3600" dirty="0">
                <a:solidFill>
                  <a:prstClr val="black"/>
                </a:solidFill>
              </a:rPr>
              <a:t> level.”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100392" y="1602296"/>
            <a:ext cx="288032" cy="288032"/>
          </a:xfrm>
          <a:prstGeom prst="ellipse">
            <a:avLst/>
          </a:prstGeom>
          <a:solidFill>
            <a:srgbClr val="92D05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547664" y="2996952"/>
            <a:ext cx="6408712" cy="2088232"/>
            <a:chOff x="2195736" y="3212976"/>
            <a:chExt cx="6408712" cy="208823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95736" y="3212976"/>
              <a:ext cx="6336704" cy="2067874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Oval 11"/>
            <p:cNvSpPr/>
            <p:nvPr/>
          </p:nvSpPr>
          <p:spPr>
            <a:xfrm>
              <a:off x="3275856" y="4581128"/>
              <a:ext cx="5328592" cy="7200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advTm="15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RLS and genetic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Dominant inheritance: 40%</a:t>
            </a:r>
          </a:p>
          <a:p>
            <a:r>
              <a:rPr lang="en-US" sz="3600" dirty="0"/>
              <a:t>Recent 23andMe RLS update</a:t>
            </a:r>
          </a:p>
          <a:p>
            <a:r>
              <a:rPr lang="en-US" sz="3600" dirty="0"/>
              <a:t>For me—mixed results:</a:t>
            </a:r>
          </a:p>
          <a:p>
            <a:pPr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27649" name="Picture 1" descr="C:\Users\Thomas\Documents\Dropbox\Documents\Documents_Kelly\My Consulting\Presentations\QS #21 - RLS &amp; Niacin\DIY_RL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060848"/>
            <a:ext cx="2376264" cy="356439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3856" y="1268760"/>
            <a:ext cx="2046096" cy="76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1475656" y="388755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475656" y="4437112"/>
            <a:ext cx="288032" cy="288032"/>
          </a:xfrm>
          <a:prstGeom prst="ellipse">
            <a:avLst/>
          </a:prstGeom>
          <a:solidFill>
            <a:srgbClr val="92D05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475656" y="4980924"/>
            <a:ext cx="28803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23728" y="3789040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 higher-risk markers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23728" y="432503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 lower-risk marker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23728" y="4871795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 typical markers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60" y="5661248"/>
            <a:ext cx="320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Source: www.diygenomics.org</a:t>
            </a:r>
          </a:p>
        </p:txBody>
      </p:sp>
      <p:sp>
        <p:nvSpPr>
          <p:cNvPr id="17" name="Oval 16"/>
          <p:cNvSpPr/>
          <p:nvPr/>
        </p:nvSpPr>
        <p:spPr>
          <a:xfrm>
            <a:off x="6932721" y="2866188"/>
            <a:ext cx="722371" cy="23762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 about </a:t>
            </a:r>
            <a:r>
              <a:rPr lang="en-US" sz="5400" dirty="0" err="1"/>
              <a:t>ferritin</a:t>
            </a:r>
            <a:r>
              <a:rPr lang="en-US" sz="54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/>
              <a:t>Hemoglobin carries O</a:t>
            </a:r>
            <a:r>
              <a:rPr lang="en-US" sz="3600" baseline="-25000" dirty="0"/>
              <a:t>2</a:t>
            </a:r>
            <a:r>
              <a:rPr lang="en-US" sz="3600" dirty="0"/>
              <a:t> in blood</a:t>
            </a:r>
          </a:p>
          <a:p>
            <a:pPr marL="742950" lvl="2" indent="-342900">
              <a:buNone/>
            </a:pPr>
            <a:r>
              <a:rPr lang="en-US" sz="3200" dirty="0"/>
              <a:t>13.8–18 g/</a:t>
            </a:r>
            <a:r>
              <a:rPr lang="en-US" sz="3200" dirty="0" err="1"/>
              <a:t>dL</a:t>
            </a:r>
            <a:r>
              <a:rPr lang="en-US" sz="3200" dirty="0"/>
              <a:t> for males</a:t>
            </a:r>
          </a:p>
          <a:p>
            <a:pPr marL="742950" lvl="2" indent="-342900">
              <a:buNone/>
            </a:pPr>
            <a:r>
              <a:rPr lang="en-US" sz="3200" dirty="0"/>
              <a:t>12.1–15.1 g/</a:t>
            </a:r>
            <a:r>
              <a:rPr lang="en-US" sz="3200" dirty="0" err="1"/>
              <a:t>dL</a:t>
            </a:r>
            <a:r>
              <a:rPr lang="en-US" sz="3200" dirty="0"/>
              <a:t> for females</a:t>
            </a:r>
          </a:p>
          <a:p>
            <a:pPr>
              <a:buNone/>
            </a:pPr>
            <a:r>
              <a:rPr lang="en-US" sz="3600" dirty="0"/>
              <a:t>    My hemoglobin: 15–16 g/</a:t>
            </a:r>
            <a:r>
              <a:rPr lang="en-US" sz="3600" dirty="0" err="1"/>
              <a:t>dL</a:t>
            </a:r>
            <a:endParaRPr lang="en-US" sz="3600" dirty="0"/>
          </a:p>
          <a:p>
            <a:pPr>
              <a:buNone/>
            </a:pPr>
            <a:r>
              <a:rPr lang="en-US" sz="3600" dirty="0" err="1"/>
              <a:t>Ferritin</a:t>
            </a:r>
            <a:r>
              <a:rPr lang="en-US" sz="3600" dirty="0"/>
              <a:t> stores iron</a:t>
            </a:r>
          </a:p>
          <a:p>
            <a:pPr lvl="1">
              <a:buNone/>
            </a:pPr>
            <a:r>
              <a:rPr lang="en-US" sz="3200" b="1" dirty="0">
                <a:solidFill>
                  <a:srgbClr val="FF0000"/>
                </a:solidFill>
              </a:rPr>
              <a:t>30</a:t>
            </a:r>
            <a:r>
              <a:rPr lang="en-US" sz="3200" dirty="0"/>
              <a:t>–400 </a:t>
            </a:r>
            <a:r>
              <a:rPr lang="en-US" sz="3200" dirty="0" err="1"/>
              <a:t>ng</a:t>
            </a:r>
            <a:r>
              <a:rPr lang="en-US" sz="3200" dirty="0"/>
              <a:t>/</a:t>
            </a:r>
            <a:r>
              <a:rPr lang="en-US" sz="3200" dirty="0" err="1"/>
              <a:t>mL</a:t>
            </a:r>
            <a:r>
              <a:rPr lang="en-US" sz="3200" dirty="0"/>
              <a:t> for males</a:t>
            </a:r>
          </a:p>
          <a:p>
            <a:pPr lvl="1">
              <a:buNone/>
            </a:pPr>
            <a:r>
              <a:rPr lang="en-US" sz="3200" dirty="0"/>
              <a:t>13–150 </a:t>
            </a:r>
            <a:r>
              <a:rPr lang="en-US" sz="3200" dirty="0" err="1"/>
              <a:t>ng</a:t>
            </a:r>
            <a:r>
              <a:rPr lang="en-US" sz="3200" dirty="0"/>
              <a:t>/</a:t>
            </a:r>
            <a:r>
              <a:rPr lang="en-US" sz="3200" dirty="0" err="1"/>
              <a:t>mL</a:t>
            </a:r>
            <a:r>
              <a:rPr lang="en-US" sz="3200" dirty="0"/>
              <a:t> for females</a:t>
            </a:r>
          </a:p>
          <a:p>
            <a:pPr>
              <a:buNone/>
            </a:pPr>
            <a:r>
              <a:rPr lang="en-US" sz="3600" dirty="0"/>
              <a:t>    My </a:t>
            </a:r>
            <a:r>
              <a:rPr lang="en-US" sz="3600" dirty="0" err="1"/>
              <a:t>ferritin</a:t>
            </a:r>
            <a:r>
              <a:rPr lang="en-US" sz="3600" dirty="0"/>
              <a:t>: </a:t>
            </a:r>
            <a:r>
              <a:rPr lang="en-US" sz="3600" b="1" dirty="0">
                <a:solidFill>
                  <a:srgbClr val="FF0000"/>
                </a:solidFill>
              </a:rPr>
              <a:t>14</a:t>
            </a:r>
            <a:r>
              <a:rPr lang="en-US" sz="3600" dirty="0"/>
              <a:t> </a:t>
            </a:r>
            <a:r>
              <a:rPr lang="en-US" sz="3600" dirty="0" err="1"/>
              <a:t>ng</a:t>
            </a:r>
            <a:r>
              <a:rPr lang="en-US" sz="3600" dirty="0"/>
              <a:t>/</a:t>
            </a:r>
            <a:r>
              <a:rPr lang="en-US" sz="3600" dirty="0" err="1"/>
              <a:t>mL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9220" name="Picture 4" descr="Ferritin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077072"/>
            <a:ext cx="1905000" cy="1905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926900" y="59492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Ferritin</a:t>
            </a:r>
            <a:endParaRPr lang="en-US" b="1" dirty="0"/>
          </a:p>
        </p:txBody>
      </p:sp>
      <p:sp>
        <p:nvSpPr>
          <p:cNvPr id="8" name="Oval 7"/>
          <p:cNvSpPr/>
          <p:nvPr/>
        </p:nvSpPr>
        <p:spPr>
          <a:xfrm>
            <a:off x="526300" y="590377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3804" y="3421496"/>
            <a:ext cx="288032" cy="288032"/>
          </a:xfrm>
          <a:prstGeom prst="ellipse">
            <a:avLst/>
          </a:prstGeom>
          <a:solidFill>
            <a:srgbClr val="00B05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2" name="Picture 6" descr="1GZX Haemoglobin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1547500"/>
            <a:ext cx="2105794" cy="2105795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876256" y="341970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Hemoglobin</a:t>
            </a:r>
          </a:p>
        </p:txBody>
      </p:sp>
    </p:spTree>
  </p:cSld>
  <p:clrMapOvr>
    <a:masterClrMapping/>
  </p:clrMapOvr>
  <p:transition advTm="15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What’s the theory?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RLS patients may have diminished brain iron stores</a:t>
            </a:r>
          </a:p>
          <a:p>
            <a:r>
              <a:rPr lang="en-US" sz="4000" dirty="0"/>
              <a:t>Tested with CSF, MRI, US, autopsy</a:t>
            </a:r>
          </a:p>
          <a:p>
            <a:r>
              <a:rPr lang="en-US" sz="4000" dirty="0"/>
              <a:t>Iron therapy may improve symptoms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637203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www.rls.org/Document.Doc?&amp;id=605</a:t>
            </a:r>
          </a:p>
        </p:txBody>
      </p:sp>
      <p:pic>
        <p:nvPicPr>
          <p:cNvPr id="62466" name="Picture 2" descr="CVS Ferrous Gluconate Iron 27 Mg Table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0528" y="4539580"/>
            <a:ext cx="2133600" cy="1409700"/>
          </a:xfrm>
          <a:prstGeom prst="rect">
            <a:avLst/>
          </a:prstGeom>
          <a:noFill/>
        </p:spPr>
      </p:pic>
      <p:pic>
        <p:nvPicPr>
          <p:cNvPr id="62468" name="Picture 4" descr="http://static.howstuffworks.com/gif/brain-intr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217" y="4293096"/>
            <a:ext cx="2314575" cy="1847851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6588224" y="4221088"/>
            <a:ext cx="1944216" cy="1944216"/>
            <a:chOff x="6372200" y="4077072"/>
            <a:chExt cx="1944216" cy="1944216"/>
          </a:xfrm>
        </p:grpSpPr>
        <p:sp>
          <p:nvSpPr>
            <p:cNvPr id="8" name="TextBox 7"/>
            <p:cNvSpPr txBox="1"/>
            <p:nvPr/>
          </p:nvSpPr>
          <p:spPr>
            <a:xfrm>
              <a:off x="6516216" y="4365104"/>
              <a:ext cx="165618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dirty="0"/>
                <a:t>RLS</a:t>
              </a:r>
            </a:p>
          </p:txBody>
        </p:sp>
        <p:sp>
          <p:nvSpPr>
            <p:cNvPr id="9" name="&quot;No&quot; Symbol 8"/>
            <p:cNvSpPr/>
            <p:nvPr/>
          </p:nvSpPr>
          <p:spPr>
            <a:xfrm flipH="1">
              <a:off x="6372200" y="4077072"/>
              <a:ext cx="1944216" cy="1944216"/>
            </a:xfrm>
            <a:prstGeom prst="noSmoking">
              <a:avLst>
                <a:gd name="adj" fmla="val 5143"/>
              </a:avLst>
            </a:prstGeom>
            <a:solidFill>
              <a:srgbClr val="FF00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771800" y="4509120"/>
            <a:ext cx="57606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22640" y="4509120"/>
            <a:ext cx="57606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19277" y="4233862"/>
            <a:ext cx="511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ransition advTm="15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 did I learn?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Niacin did not improve my RLS</a:t>
            </a:r>
          </a:p>
          <a:p>
            <a:r>
              <a:rPr lang="en-US" sz="4400" dirty="0"/>
              <a:t>Low </a:t>
            </a:r>
            <a:r>
              <a:rPr lang="en-US" sz="4400" dirty="0" err="1"/>
              <a:t>ferritin</a:t>
            </a:r>
            <a:r>
              <a:rPr lang="en-US" sz="4400" dirty="0"/>
              <a:t> may be the cause</a:t>
            </a:r>
          </a:p>
          <a:p>
            <a:r>
              <a:rPr lang="en-US" sz="4400" dirty="0"/>
              <a:t>Work with a quant-friendly doc</a:t>
            </a:r>
          </a:p>
          <a:p>
            <a:r>
              <a:rPr lang="en-US" sz="4400" dirty="0"/>
              <a:t>QS can be uncomfortable</a:t>
            </a:r>
          </a:p>
          <a:p>
            <a:r>
              <a:rPr lang="en-US" sz="4400" dirty="0"/>
              <a:t>New talk if iron therapy works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For more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5200" dirty="0"/>
              <a:t>RLS</a:t>
            </a:r>
          </a:p>
          <a:p>
            <a:pPr lvl="1">
              <a:buNone/>
            </a:pPr>
            <a:r>
              <a:rPr lang="en-US" sz="4600" dirty="0"/>
              <a:t>www.rls.org </a:t>
            </a:r>
          </a:p>
          <a:p>
            <a:r>
              <a:rPr lang="fr-FR" sz="5200" dirty="0"/>
              <a:t>National </a:t>
            </a:r>
            <a:r>
              <a:rPr lang="fr-FR" sz="5200" dirty="0" err="1"/>
              <a:t>Sleep</a:t>
            </a:r>
            <a:r>
              <a:rPr lang="fr-FR" sz="5200" dirty="0"/>
              <a:t> </a:t>
            </a:r>
            <a:r>
              <a:rPr lang="fr-FR" sz="5200" dirty="0" err="1"/>
              <a:t>Foundation</a:t>
            </a:r>
            <a:endParaRPr lang="fr-FR" sz="5200" dirty="0"/>
          </a:p>
          <a:p>
            <a:pPr lvl="1">
              <a:buNone/>
            </a:pPr>
            <a:r>
              <a:rPr lang="en-US" sz="4600" dirty="0"/>
              <a:t>www.sleepfoundation.org/article/sleep-related-problems/restless-legs-syndrome-rls-and-sleep</a:t>
            </a:r>
          </a:p>
          <a:p>
            <a:r>
              <a:rPr lang="en-US" sz="5200" dirty="0" err="1"/>
              <a:t>CureTogether</a:t>
            </a:r>
            <a:endParaRPr lang="en-US" sz="5200" dirty="0"/>
          </a:p>
          <a:p>
            <a:pPr lvl="1">
              <a:buNone/>
            </a:pPr>
            <a:r>
              <a:rPr lang="en-US" sz="4600" dirty="0"/>
              <a:t>	www.curetogether.com </a:t>
            </a:r>
          </a:p>
          <a:p>
            <a:pPr lvl="1">
              <a:buNone/>
            </a:pPr>
            <a:r>
              <a:rPr lang="en-US" sz="4400" dirty="0"/>
              <a:t>   </a:t>
            </a:r>
            <a:endParaRPr lang="en-US" sz="4000" dirty="0"/>
          </a:p>
          <a:p>
            <a:pPr>
              <a:buNone/>
            </a:pPr>
            <a:endParaRPr lang="en-US" sz="4000" dirty="0"/>
          </a:p>
          <a:p>
            <a:pPr>
              <a:buNone/>
            </a:pPr>
            <a:endParaRPr lang="en-US" sz="4000" dirty="0"/>
          </a:p>
          <a:p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034921"/>
            <a:ext cx="3744416" cy="1986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508104" y="6011996"/>
            <a:ext cx="320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Source: www.curetogether.com</a:t>
            </a:r>
          </a:p>
        </p:txBody>
      </p:sp>
    </p:spTree>
  </p:cSld>
  <p:clrMapOvr>
    <a:masterClrMapping/>
  </p:clrMapOvr>
  <p:transition advTm="15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sz="3100" dirty="0"/>
          </a:p>
          <a:p>
            <a:pPr>
              <a:buNone/>
            </a:pPr>
            <a:r>
              <a:rPr lang="en-US" sz="6700" b="1" dirty="0"/>
              <a:t>KT Pickard</a:t>
            </a:r>
          </a:p>
          <a:p>
            <a:pPr>
              <a:buNone/>
            </a:pPr>
            <a:r>
              <a:rPr lang="en-US" sz="5900" dirty="0"/>
              <a:t>@</a:t>
            </a:r>
            <a:r>
              <a:rPr lang="en-US" sz="5900" dirty="0" err="1"/>
              <a:t>kt_pickard</a:t>
            </a:r>
            <a:endParaRPr lang="en-US" sz="5900" dirty="0"/>
          </a:p>
          <a:p>
            <a:pPr>
              <a:buNone/>
            </a:pPr>
            <a:r>
              <a:rPr lang="en-US" sz="5900" dirty="0" err="1"/>
              <a:t>linkedin.com</a:t>
            </a:r>
            <a:r>
              <a:rPr lang="en-US" sz="5900" dirty="0"/>
              <a:t>/in/</a:t>
            </a:r>
            <a:r>
              <a:rPr lang="en-US" sz="5900" dirty="0" err="1"/>
              <a:t>ktpickard</a:t>
            </a:r>
            <a:endParaRPr lang="en-US" sz="5900" dirty="0"/>
          </a:p>
          <a:p>
            <a:pPr>
              <a:buNone/>
            </a:pPr>
            <a:endParaRPr lang="en-US" sz="5900" dirty="0"/>
          </a:p>
          <a:p>
            <a:pPr>
              <a:buNone/>
            </a:pPr>
            <a:r>
              <a:rPr lang="en-US" sz="5900" dirty="0"/>
              <a:t>Disclosure statement: Nothing to disclose</a:t>
            </a:r>
          </a:p>
          <a:p>
            <a:pPr>
              <a:buNone/>
            </a:pPr>
            <a:endParaRPr lang="en-US" sz="5900" dirty="0"/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121" name="Picture 1" descr="C:\Users\Thomas\Pictures\K_Thomas_Pick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1917" y="980728"/>
            <a:ext cx="1768475" cy="17684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15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</TotalTime>
  <Words>618</Words>
  <Application>Microsoft Macintosh PowerPoint</Application>
  <PresentationFormat>On-screen Show (4:3)</PresentationFormat>
  <Paragraphs>155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Restless Legs Syndrome and Niacin</vt:lpstr>
      <vt:lpstr>What is Restless Legs Syndrome (RLS)?</vt:lpstr>
      <vt:lpstr>What can RLS look like?</vt:lpstr>
      <vt:lpstr>Restless Legs Syndrome and me</vt:lpstr>
      <vt:lpstr>Some previous work</vt:lpstr>
      <vt:lpstr>Genomera: QS + genomics</vt:lpstr>
      <vt:lpstr>RLS/niacin study protocol</vt:lpstr>
      <vt:lpstr>“Instruments” on Genomera</vt:lpstr>
      <vt:lpstr>Data sharing on Genomera</vt:lpstr>
      <vt:lpstr>I used some other instruments, too.</vt:lpstr>
      <vt:lpstr>Meds go down, symptoms go up</vt:lpstr>
      <vt:lpstr>Meds go down, symptoms go up</vt:lpstr>
      <vt:lpstr>How well am I really sleeping?</vt:lpstr>
      <vt:lpstr>Talking about RLS with my doctor</vt:lpstr>
      <vt:lpstr>RLS and genetic factors</vt:lpstr>
      <vt:lpstr>What about ferritin?</vt:lpstr>
      <vt:lpstr>What’s the theory?</vt:lpstr>
      <vt:lpstr>What did I learn?</vt:lpstr>
      <vt:lpstr>For more information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Restless Legs Syndrome and Niacin</dc:title>
  <dc:creator>Thomas</dc:creator>
  <cp:lastModifiedBy>KT Pickard</cp:lastModifiedBy>
  <cp:revision>20</cp:revision>
  <dcterms:created xsi:type="dcterms:W3CDTF">2011-10-25T03:15:32Z</dcterms:created>
  <dcterms:modified xsi:type="dcterms:W3CDTF">2021-03-05T04:18:42Z</dcterms:modified>
</cp:coreProperties>
</file>