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89" r:id="rId3"/>
    <p:sldId id="294" r:id="rId4"/>
    <p:sldId id="276" r:id="rId5"/>
    <p:sldId id="267" r:id="rId6"/>
    <p:sldId id="296" r:id="rId7"/>
    <p:sldId id="285" r:id="rId8"/>
    <p:sldId id="282" r:id="rId9"/>
    <p:sldId id="284" r:id="rId10"/>
    <p:sldId id="292" r:id="rId11"/>
    <p:sldId id="260" r:id="rId12"/>
    <p:sldId id="281" r:id="rId13"/>
    <p:sldId id="295" r:id="rId14"/>
    <p:sldId id="288" r:id="rId15"/>
    <p:sldId id="274" r:id="rId16"/>
    <p:sldId id="290" r:id="rId17"/>
    <p:sldId id="27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4"/>
  </p:normalViewPr>
  <p:slideViewPr>
    <p:cSldViewPr>
      <p:cViewPr varScale="1">
        <p:scale>
          <a:sx n="105" d="100"/>
          <a:sy n="105" d="100"/>
        </p:scale>
        <p:origin x="18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ECEEF-4AA9-450C-A725-6AD4C6E85550}" type="datetimeFigureOut">
              <a:rPr lang="en-US" smtClean="0"/>
              <a:pPr/>
              <a:t>3/4/21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4714B-D76A-45DB-87B6-C8FD218D8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4714B-D76A-45DB-87B6-C8FD218D802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ADDC4-F3EA-4F3A-859C-1DBDF2D358C9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B25A-2FA2-4798-A207-286324A5D2F3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F606-C675-4E78-AD71-D7023C5D362C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70953-C3F1-4B51-8997-F193C06FC964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9E93-1B20-48E6-A4CB-0564C6B84F60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ACFB-98FC-41D5-A18F-6222CD669DDF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0E5D8-2661-4AF1-927A-32D720989E8B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D879-A006-4716-B4B7-09F0DBC740CE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45A9-B34D-46C8-8B32-A9454A662CBC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76B3-B2B5-46A3-A55A-2F4E5EBE9184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4188-3681-4F39-952D-9DC9ADF58191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6F8E4-5A14-45C7-A9CC-3B28632E2CD8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D98DA-4508-4100-A3A0-FFB888A7A3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5000"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Niacin-3D-balls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Restless Legs Syndrome and Niacin – 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K. Thomas Pickard</a:t>
            </a:r>
          </a:p>
          <a:p>
            <a:r>
              <a:rPr lang="en-US" dirty="0"/>
              <a:t>Quantified Self </a:t>
            </a:r>
            <a:r>
              <a:rPr lang="en-US" dirty="0" err="1"/>
              <a:t>Show&amp;Tell</a:t>
            </a:r>
            <a:r>
              <a:rPr lang="en-US" dirty="0"/>
              <a:t> #28</a:t>
            </a:r>
          </a:p>
          <a:p>
            <a:r>
              <a:rPr lang="en-US" dirty="0"/>
              <a:t>San Francisco, CA</a:t>
            </a:r>
          </a:p>
          <a:p>
            <a:r>
              <a:rPr lang="en-US" dirty="0"/>
              <a:t>December 5, 2012</a:t>
            </a:r>
          </a:p>
        </p:txBody>
      </p:sp>
    </p:spTree>
  </p:cSld>
  <p:clrMapOvr>
    <a:masterClrMapping/>
  </p:clrMapOvr>
  <p:transition advTm="15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story begins with a musical…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1981, I injured my back in high school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http://www.indytheatrehabit.com/wp-content/uploads/2009/09/3899646397_3cab45176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392760"/>
            <a:ext cx="4762500" cy="29432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637203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Beef and Boards Dinner Theater, Indianapolis</a:t>
            </a:r>
          </a:p>
        </p:txBody>
      </p:sp>
      <p:pic>
        <p:nvPicPr>
          <p:cNvPr id="1027" name="Picture 3" descr="Seven_Brides_horiz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0280" y="2060848"/>
            <a:ext cx="4139952" cy="1206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9504" y="1580356"/>
            <a:ext cx="342900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5266928" cy="4713387"/>
          </a:xfrm>
        </p:spPr>
        <p:txBody>
          <a:bodyPr>
            <a:noAutofit/>
          </a:bodyPr>
          <a:lstStyle/>
          <a:p>
            <a:r>
              <a:rPr lang="en-US" dirty="0"/>
              <a:t>1981 – Sciatic nerve damage</a:t>
            </a:r>
          </a:p>
          <a:p>
            <a:r>
              <a:rPr lang="en-US" dirty="0"/>
              <a:t>1984 – Left leg starts jumping </a:t>
            </a:r>
          </a:p>
          <a:p>
            <a:r>
              <a:rPr lang="en-US" dirty="0"/>
              <a:t>1999 – Bulge revealed by MRI</a:t>
            </a:r>
          </a:p>
          <a:p>
            <a:r>
              <a:rPr lang="en-US" dirty="0"/>
              <a:t>2003 – Cured back pain with </a:t>
            </a:r>
            <a:r>
              <a:rPr lang="en-US" dirty="0" err="1"/>
              <a:t>pilates</a:t>
            </a:r>
            <a:endParaRPr lang="en-US" dirty="0"/>
          </a:p>
          <a:p>
            <a:r>
              <a:rPr lang="en-US" dirty="0"/>
              <a:t>But…RLS sensation remained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And continues with an L5-S1 injury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732240" y="27809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52120" y="292494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L5-S1 disc bulge</a:t>
            </a:r>
          </a:p>
        </p:txBody>
      </p:sp>
    </p:spTree>
  </p:cSld>
  <p:clrMapOvr>
    <a:masterClrMapping/>
  </p:clrMapOvr>
  <p:transition advTm="15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What is Restless Legs Syndrome (RLS)?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Uncomfortable/unpleasant sensation in legs</a:t>
            </a:r>
          </a:p>
          <a:p>
            <a:r>
              <a:rPr lang="en-US" sz="4000" dirty="0"/>
              <a:t>Often with periodic limb movements of sleep (PLMS)</a:t>
            </a:r>
          </a:p>
          <a:p>
            <a:r>
              <a:rPr lang="en-US" sz="4000" dirty="0"/>
              <a:t>Symptoms usually worse at night</a:t>
            </a:r>
          </a:p>
          <a:p>
            <a:r>
              <a:rPr lang="en-US" sz="4000" dirty="0"/>
              <a:t>Affects 7–10% of the population</a:t>
            </a:r>
          </a:p>
          <a:p>
            <a:endParaRPr lang="en-US" sz="4000" dirty="0"/>
          </a:p>
          <a:p>
            <a:endParaRPr lang="en-US" dirty="0"/>
          </a:p>
        </p:txBody>
      </p:sp>
    </p:spTree>
  </p:cSld>
  <p:clrMapOvr>
    <a:masterClrMapping/>
  </p:clrMapOvr>
  <p:transition advTm="15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Restless Legs Syndrome and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400" dirty="0"/>
              <a:t>Had it since my early 20’s</a:t>
            </a:r>
          </a:p>
          <a:p>
            <a:r>
              <a:rPr lang="en-US" sz="4400" dirty="0"/>
              <a:t>Diagnosed in 2001</a:t>
            </a:r>
          </a:p>
          <a:p>
            <a:r>
              <a:rPr lang="en-US" sz="4400" dirty="0"/>
              <a:t>Rx history</a:t>
            </a:r>
          </a:p>
          <a:p>
            <a:pPr lvl="1"/>
            <a:r>
              <a:rPr lang="en-US" sz="4000" dirty="0"/>
              <a:t>2002 to 2012: </a:t>
            </a:r>
            <a:r>
              <a:rPr lang="en-US" sz="4000" dirty="0" err="1"/>
              <a:t>Clonazepam</a:t>
            </a:r>
            <a:r>
              <a:rPr lang="en-US" sz="4000" dirty="0"/>
              <a:t> 0.5 mg/day</a:t>
            </a:r>
          </a:p>
          <a:p>
            <a:pPr lvl="1"/>
            <a:r>
              <a:rPr lang="en-US" sz="4000" dirty="0"/>
              <a:t>2005: </a:t>
            </a:r>
            <a:r>
              <a:rPr lang="en-US" sz="4000" dirty="0" err="1"/>
              <a:t>Requip</a:t>
            </a:r>
            <a:r>
              <a:rPr lang="en-US" sz="4000" dirty="0"/>
              <a:t> 1 mg/day</a:t>
            </a:r>
          </a:p>
          <a:p>
            <a:pPr lvl="1"/>
            <a:r>
              <a:rPr lang="en-US" sz="4000" dirty="0"/>
              <a:t>2012 to present: </a:t>
            </a:r>
            <a:r>
              <a:rPr lang="en-US" sz="4000" dirty="0" err="1"/>
              <a:t>Mirapex</a:t>
            </a:r>
            <a:r>
              <a:rPr lang="en-US" sz="4000" dirty="0"/>
              <a:t> 0.25 mg/day</a:t>
            </a:r>
          </a:p>
          <a:p>
            <a:pPr lvl="1"/>
            <a:endParaRPr lang="en-US" sz="4000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advTm="15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I get started with QS?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Genomera</a:t>
            </a:r>
            <a:r>
              <a:rPr lang="en-US" dirty="0"/>
              <a:t> – Effects of Niacin on RLS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064" y="2204864"/>
            <a:ext cx="8028384" cy="359893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51520" y="637203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genomera.com/studies/effects-of-niacin-on-restless-leg-syndrome </a:t>
            </a:r>
          </a:p>
        </p:txBody>
      </p:sp>
    </p:spTree>
  </p:cSld>
  <p:clrMapOvr>
    <a:masterClrMapping/>
  </p:clrMapOvr>
  <p:transition advTm="15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Results: RLS Study #1 (Sept 2011)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54622"/>
            <a:ext cx="8202460" cy="415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51520" y="637203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bit.ly/pT1zok </a:t>
            </a:r>
          </a:p>
        </p:txBody>
      </p:sp>
    </p:spTree>
  </p:cSld>
  <p:clrMapOvr>
    <a:masterClrMapping/>
  </p:clrMapOvr>
  <p:transition advTm="1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Results: RLS Study #1 (Sept 2011)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4400" dirty="0">
                <a:solidFill>
                  <a:prstClr val="black"/>
                </a:solidFill>
              </a:rPr>
              <a:t>Niacin (0.5g/day) to control RLS</a:t>
            </a:r>
          </a:p>
          <a:p>
            <a:pPr lvl="0"/>
            <a:r>
              <a:rPr lang="en-US" sz="4400" dirty="0">
                <a:solidFill>
                  <a:prstClr val="black"/>
                </a:solidFill>
              </a:rPr>
              <a:t>Niacin did not improve my RLS</a:t>
            </a:r>
          </a:p>
          <a:p>
            <a:pPr lvl="0"/>
            <a:r>
              <a:rPr lang="en-US" sz="4400" dirty="0">
                <a:solidFill>
                  <a:prstClr val="black"/>
                </a:solidFill>
              </a:rPr>
              <a:t>I talked with my doctor</a:t>
            </a:r>
          </a:p>
          <a:p>
            <a:pPr lvl="1">
              <a:buNone/>
            </a:pPr>
            <a:r>
              <a:rPr lang="en-US" sz="4000" dirty="0">
                <a:solidFill>
                  <a:prstClr val="black"/>
                </a:solidFill>
              </a:rPr>
              <a:t>“Let’s check your </a:t>
            </a:r>
            <a:r>
              <a:rPr lang="en-US" sz="4000" dirty="0" err="1">
                <a:solidFill>
                  <a:prstClr val="black"/>
                </a:solidFill>
              </a:rPr>
              <a:t>ferritin</a:t>
            </a:r>
            <a:r>
              <a:rPr lang="en-US" sz="4000" dirty="0">
                <a:solidFill>
                  <a:prstClr val="black"/>
                </a:solidFill>
              </a:rPr>
              <a:t> level”</a:t>
            </a:r>
          </a:p>
          <a:p>
            <a:pPr lvl="1">
              <a:buNone/>
            </a:pPr>
            <a:r>
              <a:rPr lang="en-US" sz="4000" dirty="0"/>
              <a:t>Range:</a:t>
            </a:r>
            <a:r>
              <a:rPr lang="en-US" sz="4000" b="1" dirty="0">
                <a:solidFill>
                  <a:srgbClr val="FF0000"/>
                </a:solidFill>
              </a:rPr>
              <a:t> 26</a:t>
            </a:r>
            <a:r>
              <a:rPr lang="en-US" sz="4000" dirty="0"/>
              <a:t>–388 </a:t>
            </a:r>
            <a:r>
              <a:rPr lang="en-US" sz="4000" dirty="0" err="1"/>
              <a:t>ng</a:t>
            </a:r>
            <a:r>
              <a:rPr lang="en-US" sz="4000" dirty="0"/>
              <a:t>/</a:t>
            </a:r>
            <a:r>
              <a:rPr lang="en-US" sz="4000" dirty="0" err="1"/>
              <a:t>mL</a:t>
            </a:r>
            <a:r>
              <a:rPr lang="en-US" sz="4000" dirty="0"/>
              <a:t> for males</a:t>
            </a:r>
          </a:p>
          <a:p>
            <a:pPr lvl="1">
              <a:buNone/>
            </a:pPr>
            <a:r>
              <a:rPr lang="en-US" sz="4000" dirty="0"/>
              <a:t>My </a:t>
            </a:r>
            <a:r>
              <a:rPr lang="en-US" sz="4000" dirty="0" err="1"/>
              <a:t>ferritin</a:t>
            </a:r>
            <a:r>
              <a:rPr lang="en-US" sz="4000" dirty="0"/>
              <a:t>: </a:t>
            </a:r>
            <a:r>
              <a:rPr lang="en-US" sz="4000" b="1" dirty="0">
                <a:solidFill>
                  <a:srgbClr val="FF0000"/>
                </a:solidFill>
              </a:rPr>
              <a:t>14</a:t>
            </a:r>
            <a:r>
              <a:rPr lang="en-US" sz="4000" dirty="0"/>
              <a:t> </a:t>
            </a:r>
            <a:r>
              <a:rPr lang="en-US" sz="4000" dirty="0" err="1"/>
              <a:t>ng</a:t>
            </a:r>
            <a:r>
              <a:rPr lang="en-US" sz="4000" dirty="0"/>
              <a:t>/</a:t>
            </a:r>
            <a:r>
              <a:rPr lang="en-US" sz="4000" dirty="0" err="1"/>
              <a:t>mL</a:t>
            </a:r>
            <a:endParaRPr lang="en-US" sz="4000" dirty="0"/>
          </a:p>
          <a:p>
            <a:pPr lvl="0"/>
            <a:endParaRPr lang="en-US" sz="44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12232" y="550483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15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Then what happened?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sz="4400" dirty="0">
                <a:solidFill>
                  <a:prstClr val="black"/>
                </a:solidFill>
              </a:rPr>
              <a:t>Started daily iron supplement</a:t>
            </a:r>
          </a:p>
          <a:p>
            <a:pPr lvl="1"/>
            <a:r>
              <a:rPr lang="en-US" sz="4000" dirty="0">
                <a:solidFill>
                  <a:prstClr val="black"/>
                </a:solidFill>
              </a:rPr>
              <a:t>Ferrous </a:t>
            </a:r>
            <a:r>
              <a:rPr lang="en-US" sz="4000" dirty="0" err="1">
                <a:solidFill>
                  <a:prstClr val="black"/>
                </a:solidFill>
              </a:rPr>
              <a:t>gluconate</a:t>
            </a:r>
            <a:r>
              <a:rPr lang="en-US" sz="4000" dirty="0">
                <a:solidFill>
                  <a:prstClr val="black"/>
                </a:solidFill>
              </a:rPr>
              <a:t> (27 mg elemental Fe)</a:t>
            </a:r>
          </a:p>
          <a:p>
            <a:pPr lvl="0"/>
            <a:r>
              <a:rPr lang="en-US" sz="4400" dirty="0" err="1">
                <a:solidFill>
                  <a:prstClr val="black"/>
                </a:solidFill>
              </a:rPr>
              <a:t>Ferritin</a:t>
            </a:r>
            <a:r>
              <a:rPr lang="en-US" sz="4400" dirty="0">
                <a:solidFill>
                  <a:prstClr val="black"/>
                </a:solidFill>
              </a:rPr>
              <a:t> level </a:t>
            </a:r>
          </a:p>
          <a:p>
            <a:pPr lvl="1">
              <a:buNone/>
            </a:pPr>
            <a:r>
              <a:rPr lang="en-US" sz="4000" dirty="0">
                <a:solidFill>
                  <a:prstClr val="black"/>
                </a:solidFill>
              </a:rPr>
              <a:t>14 </a:t>
            </a:r>
            <a:r>
              <a:rPr lang="en-US" sz="4000" dirty="0" err="1">
                <a:solidFill>
                  <a:prstClr val="black"/>
                </a:solidFill>
              </a:rPr>
              <a:t>ng</a:t>
            </a:r>
            <a:r>
              <a:rPr lang="en-US" sz="4000" dirty="0">
                <a:solidFill>
                  <a:prstClr val="black"/>
                </a:solidFill>
              </a:rPr>
              <a:t>/</a:t>
            </a:r>
            <a:r>
              <a:rPr lang="en-US" sz="4000" dirty="0" err="1">
                <a:solidFill>
                  <a:prstClr val="black"/>
                </a:solidFill>
              </a:rPr>
              <a:t>mL</a:t>
            </a:r>
            <a:r>
              <a:rPr lang="en-US" sz="4000" dirty="0">
                <a:solidFill>
                  <a:prstClr val="black"/>
                </a:solidFill>
              </a:rPr>
              <a:t> (Sep 2011)</a:t>
            </a:r>
          </a:p>
          <a:p>
            <a:pPr lvl="1">
              <a:buNone/>
            </a:pPr>
            <a:r>
              <a:rPr lang="en-US" sz="4000" dirty="0">
                <a:solidFill>
                  <a:prstClr val="black"/>
                </a:solidFill>
              </a:rPr>
              <a:t>30 </a:t>
            </a:r>
            <a:r>
              <a:rPr lang="en-US" sz="4000" dirty="0" err="1">
                <a:solidFill>
                  <a:prstClr val="black"/>
                </a:solidFill>
              </a:rPr>
              <a:t>ng</a:t>
            </a:r>
            <a:r>
              <a:rPr lang="en-US" sz="4000" dirty="0">
                <a:solidFill>
                  <a:prstClr val="black"/>
                </a:solidFill>
              </a:rPr>
              <a:t>/</a:t>
            </a:r>
            <a:r>
              <a:rPr lang="en-US" sz="4000" dirty="0" err="1">
                <a:solidFill>
                  <a:prstClr val="black"/>
                </a:solidFill>
              </a:rPr>
              <a:t>mL</a:t>
            </a:r>
            <a:r>
              <a:rPr lang="en-US" sz="4000" dirty="0">
                <a:solidFill>
                  <a:prstClr val="black"/>
                </a:solidFill>
              </a:rPr>
              <a:t> (Nov 2011)</a:t>
            </a:r>
          </a:p>
          <a:p>
            <a:pPr lvl="1">
              <a:buNone/>
            </a:pP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</a:rPr>
              <a:t>65 </a:t>
            </a:r>
            <a:r>
              <a:rPr lang="en-US" sz="4000" b="1" dirty="0" err="1">
                <a:solidFill>
                  <a:schemeClr val="accent3">
                    <a:lumMod val="75000"/>
                  </a:schemeClr>
                </a:solidFill>
              </a:rPr>
              <a:t>ng</a:t>
            </a: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</a:rPr>
              <a:t>/</a:t>
            </a:r>
            <a:r>
              <a:rPr lang="en-US" sz="4000" b="1" dirty="0" err="1">
                <a:solidFill>
                  <a:schemeClr val="accent3">
                    <a:lumMod val="75000"/>
                  </a:schemeClr>
                </a:solidFill>
              </a:rPr>
              <a:t>mL</a:t>
            </a: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</a:rPr>
              <a:t> (Sep 2012)</a:t>
            </a:r>
          </a:p>
          <a:p>
            <a:pPr lvl="1">
              <a:buNone/>
            </a:pPr>
            <a:r>
              <a:rPr lang="en-US" sz="4000" dirty="0">
                <a:solidFill>
                  <a:prstClr val="black"/>
                </a:solidFill>
              </a:rPr>
              <a:t>Fingers no longer cold!</a:t>
            </a:r>
          </a:p>
          <a:p>
            <a:pPr lvl="0"/>
            <a:r>
              <a:rPr lang="en-US" sz="4400" dirty="0">
                <a:solidFill>
                  <a:prstClr val="black"/>
                </a:solidFill>
              </a:rPr>
              <a:t>Energy level vastly improved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 advTm="15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So, why do this again?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21" y="1484784"/>
            <a:ext cx="5400675" cy="44577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51520" y="6372036"/>
            <a:ext cx="8424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http://blog.sethroberts.net/2012/06/22/genomera-study-about-effect-of-niacin-on-restless-legs-syndrome</a:t>
            </a:r>
          </a:p>
        </p:txBody>
      </p:sp>
    </p:spTree>
  </p:cSld>
  <p:clrMapOvr>
    <a:masterClrMapping/>
  </p:clrMapOvr>
  <p:transition advTm="15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Study #2: New RLS/niacin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6635080" cy="4713387"/>
          </a:xfrm>
        </p:spPr>
        <p:txBody>
          <a:bodyPr>
            <a:noAutofit/>
          </a:bodyPr>
          <a:lstStyle/>
          <a:p>
            <a:r>
              <a:rPr lang="en-US" sz="4000" dirty="0"/>
              <a:t>0 to 2g/day niacin over six weeks</a:t>
            </a:r>
          </a:p>
          <a:p>
            <a:r>
              <a:rPr lang="en-US" sz="4000" dirty="0"/>
              <a:t>Taper </a:t>
            </a:r>
            <a:r>
              <a:rPr lang="en-US" sz="4000" dirty="0" err="1"/>
              <a:t>clonazepam</a:t>
            </a:r>
            <a:r>
              <a:rPr lang="en-US" sz="4000" dirty="0"/>
              <a:t> at the end</a:t>
            </a:r>
          </a:p>
          <a:p>
            <a:r>
              <a:rPr lang="en-US" sz="4000" dirty="0"/>
              <a:t>Track “flush,” RLS and PLMS severity as before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8674" name="Picture 2" descr="http://upload.wikimedia.org/wikipedia/commons/thumb/2/25/Niacin-3D-balls.png/121px-Niacin-3D-balls.png">
            <a:hlinkClick r:id="rId3" tooltip="Ball and stick model of niacin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1628800"/>
            <a:ext cx="1152525" cy="7905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76256" y="2422629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Niacin – Vitamin B3</a:t>
            </a:r>
          </a:p>
        </p:txBody>
      </p:sp>
    </p:spTree>
  </p:cSld>
  <p:clrMapOvr>
    <a:masterClrMapping/>
  </p:clrMapOvr>
  <p:transition advTm="15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Differences from Study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Higher dose of niacin (2g </a:t>
            </a:r>
            <a:r>
              <a:rPr lang="en-US" sz="4400" dirty="0" err="1"/>
              <a:t>vs</a:t>
            </a:r>
            <a:r>
              <a:rPr lang="en-US" sz="4400" dirty="0"/>
              <a:t> 0.5g)</a:t>
            </a:r>
          </a:p>
          <a:p>
            <a:r>
              <a:rPr lang="en-US" sz="4400" dirty="0"/>
              <a:t>Used “flush free” niacin</a:t>
            </a:r>
          </a:p>
          <a:p>
            <a:pPr lvl="1"/>
            <a:r>
              <a:rPr lang="en-US" sz="4000" dirty="0"/>
              <a:t>Niacin </a:t>
            </a:r>
            <a:r>
              <a:rPr lang="en-US" sz="4000" dirty="0" err="1"/>
              <a:t>vs</a:t>
            </a:r>
            <a:r>
              <a:rPr lang="en-US" sz="4000" dirty="0"/>
              <a:t> </a:t>
            </a:r>
            <a:r>
              <a:rPr lang="en-US" sz="4000" dirty="0" err="1"/>
              <a:t>Inositol</a:t>
            </a:r>
            <a:r>
              <a:rPr lang="en-US" sz="4000" dirty="0"/>
              <a:t> </a:t>
            </a:r>
            <a:r>
              <a:rPr lang="en-US" sz="4000" dirty="0" err="1"/>
              <a:t>hexanicotinate</a:t>
            </a:r>
            <a:endParaRPr lang="en-US" sz="4000" dirty="0"/>
          </a:p>
          <a:p>
            <a:r>
              <a:rPr lang="en-US" sz="4400" dirty="0"/>
              <a:t>Reduce </a:t>
            </a:r>
            <a:r>
              <a:rPr lang="en-US" sz="4400" dirty="0" err="1"/>
              <a:t>clonazepam</a:t>
            </a:r>
            <a:r>
              <a:rPr lang="en-US" sz="4400" dirty="0"/>
              <a:t> </a:t>
            </a:r>
            <a:r>
              <a:rPr lang="en-US" sz="4400" b="1" i="1" dirty="0"/>
              <a:t>after</a:t>
            </a:r>
            <a:r>
              <a:rPr lang="en-US" sz="4400" dirty="0"/>
              <a:t> niacin ramp-up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 advTm="15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Results: Better, but it did not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916832"/>
            <a:ext cx="8928992" cy="3669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5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/>
              <a:t>Niacin Pros and Cons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3200" dirty="0"/>
              <a:t>Minor improvement in mental acuity</a:t>
            </a:r>
          </a:p>
          <a:p>
            <a:r>
              <a:rPr lang="en-US" sz="3200" dirty="0"/>
              <a:t>Greater body awareness</a:t>
            </a:r>
          </a:p>
          <a:p>
            <a:r>
              <a:rPr lang="en-US" sz="3200" dirty="0"/>
              <a:t>Potential natural alternative to meds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Cons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3200" dirty="0"/>
              <a:t>RLS did not disappear</a:t>
            </a:r>
          </a:p>
          <a:p>
            <a:r>
              <a:rPr lang="en-US" sz="3200" dirty="0"/>
              <a:t>Easily awakened</a:t>
            </a:r>
          </a:p>
          <a:p>
            <a:r>
              <a:rPr lang="en-US" sz="3200" dirty="0"/>
              <a:t>Psoriasis flared 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509120"/>
            <a:ext cx="922667" cy="160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1822" y="4725144"/>
            <a:ext cx="1640222" cy="1169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6732240" y="4725144"/>
            <a:ext cx="648072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732240" y="5445224"/>
            <a:ext cx="648072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5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What did I learn?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Protocols are important</a:t>
            </a:r>
          </a:p>
          <a:p>
            <a:r>
              <a:rPr lang="en-US" sz="4400" dirty="0"/>
              <a:t>Niacin is not recommended for </a:t>
            </a:r>
            <a:r>
              <a:rPr lang="en-US" sz="4400" dirty="0" err="1"/>
              <a:t>psoriatics</a:t>
            </a:r>
            <a:endParaRPr lang="en-US" sz="4400" dirty="0"/>
          </a:p>
          <a:p>
            <a:r>
              <a:rPr lang="en-US" sz="4400" dirty="0"/>
              <a:t>Normal </a:t>
            </a:r>
            <a:r>
              <a:rPr lang="en-US" sz="4400" dirty="0" err="1"/>
              <a:t>ferritin</a:t>
            </a:r>
            <a:r>
              <a:rPr lang="en-US" sz="4400" dirty="0"/>
              <a:t> and/or niacin may have lessened RLS severity</a:t>
            </a:r>
          </a:p>
          <a:p>
            <a:r>
              <a:rPr lang="en-US" sz="4400" dirty="0"/>
              <a:t>QS can be uncomfortable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 advTm="15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484784"/>
            <a:ext cx="52768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3826768" cy="4713387"/>
          </a:xfrm>
        </p:spPr>
        <p:txBody>
          <a:bodyPr>
            <a:noAutofit/>
          </a:bodyPr>
          <a:lstStyle/>
          <a:p>
            <a:r>
              <a:rPr lang="en-US" sz="3600" dirty="0"/>
              <a:t>Talked with doctor about results</a:t>
            </a:r>
          </a:p>
          <a:p>
            <a:r>
              <a:rPr lang="en-US" sz="3600" dirty="0"/>
              <a:t>Started </a:t>
            </a:r>
            <a:r>
              <a:rPr lang="en-US" sz="3600" dirty="0" err="1"/>
              <a:t>Mirapex</a:t>
            </a:r>
            <a:r>
              <a:rPr lang="en-US" sz="3600" dirty="0"/>
              <a:t> (Sept 2012)</a:t>
            </a:r>
          </a:p>
          <a:p>
            <a:r>
              <a:rPr lang="en-US" sz="3600" dirty="0"/>
              <a:t>After 30 years, sciatic nerve feeling returns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What else did I learn?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98DA-4508-4100-A3A0-FFB888A7A37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72200" y="264215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36096" y="279546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L5-S1 disc bulge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23928" y="4869160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Sciatic Nerve S1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6095037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journey was worth it.</a:t>
            </a:r>
            <a:r>
              <a:rPr lang="en-US" b="1" dirty="0"/>
              <a:t> </a:t>
            </a:r>
          </a:p>
        </p:txBody>
      </p:sp>
    </p:spTree>
  </p:cSld>
  <p:clrMapOvr>
    <a:masterClrMapping/>
  </p:clrMapOvr>
  <p:transition advTm="15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US" sz="11200" b="1" dirty="0"/>
              <a:t>KT Pickard</a:t>
            </a:r>
          </a:p>
          <a:p>
            <a:pPr>
              <a:buNone/>
            </a:pPr>
            <a:r>
              <a:rPr lang="en-US" sz="11200" dirty="0"/>
              <a:t>@</a:t>
            </a:r>
            <a:r>
              <a:rPr lang="en-US" sz="11200" dirty="0" err="1"/>
              <a:t>kt_pickard</a:t>
            </a:r>
            <a:endParaRPr lang="en-US" sz="11200" dirty="0"/>
          </a:p>
          <a:p>
            <a:pPr>
              <a:buNone/>
            </a:pPr>
            <a:r>
              <a:rPr lang="en-US" sz="11200" dirty="0" err="1"/>
              <a:t>linkedin.com</a:t>
            </a:r>
            <a:r>
              <a:rPr lang="en-US" sz="11200" dirty="0"/>
              <a:t>/in/</a:t>
            </a:r>
            <a:r>
              <a:rPr lang="en-US" sz="11200" dirty="0" err="1"/>
              <a:t>ktpickard</a:t>
            </a:r>
            <a:endParaRPr lang="en-US" sz="11200" dirty="0"/>
          </a:p>
          <a:p>
            <a:pPr>
              <a:buNone/>
            </a:pPr>
            <a:r>
              <a:rPr lang="en-US" sz="11200" dirty="0" err="1"/>
              <a:t>genomedad.com</a:t>
            </a:r>
            <a:endParaRPr lang="en-US" sz="11200" dirty="0"/>
          </a:p>
          <a:p>
            <a:pPr>
              <a:buNone/>
            </a:pPr>
            <a:endParaRPr lang="en-US" sz="11200" dirty="0"/>
          </a:p>
          <a:p>
            <a:pPr>
              <a:buNone/>
            </a:pPr>
            <a:r>
              <a:rPr lang="en-US" sz="11200" dirty="0"/>
              <a:t>Disclosure statement: Nothing to disclose</a:t>
            </a:r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121" name="Picture 1" descr="C:\Users\Thomas\Pictures\K_Thomas_Pick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7941" y="548680"/>
            <a:ext cx="1768475" cy="17684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15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4157</TotalTime>
  <Words>551</Words>
  <Application>Microsoft Macintosh PowerPoint</Application>
  <PresentationFormat>On-screen Show (4:3)</PresentationFormat>
  <Paragraphs>114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Restless Legs Syndrome and Niacin – Part 2</vt:lpstr>
      <vt:lpstr>Our story begins with a musical…</vt:lpstr>
      <vt:lpstr>And continues with an L5-S1 injury</vt:lpstr>
      <vt:lpstr>What is Restless Legs Syndrome (RLS)?</vt:lpstr>
      <vt:lpstr>Restless Legs Syndrome and me</vt:lpstr>
      <vt:lpstr>How did I get started with QS?</vt:lpstr>
      <vt:lpstr>Results: RLS Study #1 (Sept 2011)</vt:lpstr>
      <vt:lpstr>Results: RLS Study #1 (Sept 2011)</vt:lpstr>
      <vt:lpstr>Then what happened?</vt:lpstr>
      <vt:lpstr>So, why do this again?</vt:lpstr>
      <vt:lpstr>Study #2: New RLS/niacin protocol</vt:lpstr>
      <vt:lpstr>Differences from Study #1</vt:lpstr>
      <vt:lpstr>Results: Better, but it did not work.</vt:lpstr>
      <vt:lpstr>Niacin Pros and Cons</vt:lpstr>
      <vt:lpstr>What did I learn?</vt:lpstr>
      <vt:lpstr>What else did I learn?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Restless Legs Syndrome and Niacin</dc:title>
  <dc:creator>Thomas</dc:creator>
  <cp:lastModifiedBy>KT Pickard</cp:lastModifiedBy>
  <cp:revision>38</cp:revision>
  <dcterms:created xsi:type="dcterms:W3CDTF">2011-10-25T03:15:32Z</dcterms:created>
  <dcterms:modified xsi:type="dcterms:W3CDTF">2021-03-05T04:18:00Z</dcterms:modified>
</cp:coreProperties>
</file>