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97" r:id="rId2"/>
    <p:sldId id="338" r:id="rId3"/>
    <p:sldId id="380" r:id="rId4"/>
    <p:sldId id="381" r:id="rId5"/>
    <p:sldId id="383" r:id="rId6"/>
    <p:sldId id="389" r:id="rId7"/>
    <p:sldId id="396" r:id="rId8"/>
    <p:sldId id="395" r:id="rId9"/>
    <p:sldId id="391" r:id="rId10"/>
    <p:sldId id="384" r:id="rId11"/>
    <p:sldId id="385" r:id="rId12"/>
    <p:sldId id="386" r:id="rId13"/>
    <p:sldId id="387" r:id="rId14"/>
    <p:sldId id="388" r:id="rId15"/>
    <p:sldId id="392" r:id="rId16"/>
    <p:sldId id="393" r:id="rId17"/>
    <p:sldId id="339" r:id="rId18"/>
    <p:sldId id="355" r:id="rId19"/>
    <p:sldId id="344" r:id="rId20"/>
    <p:sldId id="356" r:id="rId21"/>
    <p:sldId id="353" r:id="rId22"/>
    <p:sldId id="348" r:id="rId23"/>
    <p:sldId id="370" r:id="rId24"/>
    <p:sldId id="375" r:id="rId25"/>
    <p:sldId id="390" r:id="rId26"/>
    <p:sldId id="337" r:id="rId27"/>
    <p:sldId id="336" r:id="rId28"/>
    <p:sldId id="335" r:id="rId29"/>
    <p:sldId id="321" r:id="rId30"/>
    <p:sldId id="360" r:id="rId31"/>
    <p:sldId id="310" r:id="rId3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63"/>
    <p:restoredTop sz="94608"/>
  </p:normalViewPr>
  <p:slideViewPr>
    <p:cSldViewPr>
      <p:cViewPr varScale="1">
        <p:scale>
          <a:sx n="99" d="100"/>
          <a:sy n="99" d="100"/>
        </p:scale>
        <p:origin x="14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C6ECA2-485D-9A45-B119-5B67FAB40928}" type="doc">
      <dgm:prSet loTypeId="urn:microsoft.com/office/officeart/2005/8/layout/venn1" loCatId="" qsTypeId="urn:microsoft.com/office/officeart/2005/8/quickstyle/simple3" qsCatId="simple" csTypeId="urn:microsoft.com/office/officeart/2005/8/colors/accent1_2" csCatId="accent1" phldr="1"/>
      <dgm:spPr/>
    </dgm:pt>
    <dgm:pt modelId="{22CF72BA-3754-6D4D-93AA-0F145691A413}">
      <dgm:prSet phldrT="[Text]" custT="1"/>
      <dgm:spPr/>
      <dgm:t>
        <a:bodyPr/>
        <a:lstStyle/>
        <a:p>
          <a:r>
            <a:rPr lang="en-US" sz="3200" dirty="0" smtClean="0">
              <a:solidFill>
                <a:schemeClr val="tx2"/>
              </a:solidFill>
            </a:rPr>
            <a:t>Crowd</a:t>
          </a:r>
          <a:endParaRPr lang="en-US" sz="3600" dirty="0">
            <a:solidFill>
              <a:schemeClr val="tx2"/>
            </a:solidFill>
          </a:endParaRPr>
        </a:p>
      </dgm:t>
    </dgm:pt>
    <dgm:pt modelId="{0D28D23D-4373-AB4C-B8B5-31FB9FF6688B}" type="parTrans" cxnId="{BD980986-E0E8-DC41-A954-4EF15CDEE976}">
      <dgm:prSet/>
      <dgm:spPr/>
      <dgm:t>
        <a:bodyPr/>
        <a:lstStyle/>
        <a:p>
          <a:endParaRPr lang="en-US"/>
        </a:p>
      </dgm:t>
    </dgm:pt>
    <dgm:pt modelId="{0586F921-46E4-6145-8EC5-229340267180}" type="sibTrans" cxnId="{BD980986-E0E8-DC41-A954-4EF15CDEE976}">
      <dgm:prSet/>
      <dgm:spPr/>
      <dgm:t>
        <a:bodyPr/>
        <a:lstStyle/>
        <a:p>
          <a:endParaRPr lang="en-US"/>
        </a:p>
      </dgm:t>
    </dgm:pt>
    <dgm:pt modelId="{9D251DD0-D5FC-C14F-8C2C-549B1B993D42}">
      <dgm:prSet phldrT="[Text]" custT="1"/>
      <dgm:spPr/>
      <dgm:t>
        <a:bodyPr/>
        <a:lstStyle/>
        <a:p>
          <a:r>
            <a:rPr lang="en-US" sz="3200" dirty="0" smtClean="0">
              <a:solidFill>
                <a:schemeClr val="tx2"/>
              </a:solidFill>
            </a:rPr>
            <a:t>Process</a:t>
          </a:r>
          <a:endParaRPr lang="en-US" sz="3600" dirty="0">
            <a:solidFill>
              <a:schemeClr val="tx2"/>
            </a:solidFill>
          </a:endParaRPr>
        </a:p>
      </dgm:t>
    </dgm:pt>
    <dgm:pt modelId="{36531F60-5AE4-5F49-878B-4886AE078A86}" type="parTrans" cxnId="{FC080E0F-3BD0-AE48-9465-5B3783574F2C}">
      <dgm:prSet/>
      <dgm:spPr/>
      <dgm:t>
        <a:bodyPr/>
        <a:lstStyle/>
        <a:p>
          <a:endParaRPr lang="en-US"/>
        </a:p>
      </dgm:t>
    </dgm:pt>
    <dgm:pt modelId="{0C648AA7-4F0D-3744-8278-71DF0C933AFC}" type="sibTrans" cxnId="{FC080E0F-3BD0-AE48-9465-5B3783574F2C}">
      <dgm:prSet/>
      <dgm:spPr/>
      <dgm:t>
        <a:bodyPr/>
        <a:lstStyle/>
        <a:p>
          <a:endParaRPr lang="en-US"/>
        </a:p>
      </dgm:t>
    </dgm:pt>
    <dgm:pt modelId="{91D77E41-FD48-4641-8B22-4D3F1D9D51E0}">
      <dgm:prSet phldrT="[Text]" custT="1"/>
      <dgm:spPr/>
      <dgm:t>
        <a:bodyPr/>
        <a:lstStyle/>
        <a:p>
          <a:r>
            <a:rPr lang="en-US" sz="3200" dirty="0" smtClean="0"/>
            <a:t>   </a:t>
          </a:r>
          <a:r>
            <a:rPr lang="en-US" sz="3200" dirty="0" smtClean="0">
              <a:solidFill>
                <a:schemeClr val="tx2"/>
              </a:solidFill>
            </a:rPr>
            <a:t>You</a:t>
          </a:r>
          <a:endParaRPr lang="en-US" sz="3600" dirty="0">
            <a:solidFill>
              <a:schemeClr val="tx2"/>
            </a:solidFill>
          </a:endParaRPr>
        </a:p>
      </dgm:t>
    </dgm:pt>
    <dgm:pt modelId="{D973F5F8-A229-A546-886F-301095418042}" type="parTrans" cxnId="{AC52CE62-29DB-264B-BF85-6796C72B3F3A}">
      <dgm:prSet/>
      <dgm:spPr/>
      <dgm:t>
        <a:bodyPr/>
        <a:lstStyle/>
        <a:p>
          <a:endParaRPr lang="en-US"/>
        </a:p>
      </dgm:t>
    </dgm:pt>
    <dgm:pt modelId="{6B70B123-5C6A-4C44-B5A7-326DB95E7CA7}" type="sibTrans" cxnId="{AC52CE62-29DB-264B-BF85-6796C72B3F3A}">
      <dgm:prSet/>
      <dgm:spPr/>
      <dgm:t>
        <a:bodyPr/>
        <a:lstStyle/>
        <a:p>
          <a:endParaRPr lang="en-US"/>
        </a:p>
      </dgm:t>
    </dgm:pt>
    <dgm:pt modelId="{0B82C4EF-52D7-D442-9588-EF972B02A7F4}" type="pres">
      <dgm:prSet presAssocID="{48C6ECA2-485D-9A45-B119-5B67FAB40928}" presName="compositeShape" presStyleCnt="0">
        <dgm:presLayoutVars>
          <dgm:chMax val="7"/>
          <dgm:dir/>
          <dgm:resizeHandles val="exact"/>
        </dgm:presLayoutVars>
      </dgm:prSet>
      <dgm:spPr/>
    </dgm:pt>
    <dgm:pt modelId="{482338EF-35D0-9643-AB4E-89A62AA48985}" type="pres">
      <dgm:prSet presAssocID="{22CF72BA-3754-6D4D-93AA-0F145691A413}" presName="circ1" presStyleLbl="vennNode1" presStyleIdx="0" presStyleCnt="3"/>
      <dgm:spPr/>
      <dgm:t>
        <a:bodyPr/>
        <a:lstStyle/>
        <a:p>
          <a:endParaRPr lang="en-US"/>
        </a:p>
      </dgm:t>
    </dgm:pt>
    <dgm:pt modelId="{93BD1C52-7738-6E4B-B937-1385C963F3F0}" type="pres">
      <dgm:prSet presAssocID="{22CF72BA-3754-6D4D-93AA-0F145691A41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F5AB3A-A07E-9643-92B2-350ADB9E3128}" type="pres">
      <dgm:prSet presAssocID="{9D251DD0-D5FC-C14F-8C2C-549B1B993D42}" presName="circ2" presStyleLbl="vennNode1" presStyleIdx="1" presStyleCnt="3"/>
      <dgm:spPr/>
      <dgm:t>
        <a:bodyPr/>
        <a:lstStyle/>
        <a:p>
          <a:endParaRPr lang="en-US"/>
        </a:p>
      </dgm:t>
    </dgm:pt>
    <dgm:pt modelId="{C6D945A9-9CF1-B04A-86F8-FC1A744813FB}" type="pres">
      <dgm:prSet presAssocID="{9D251DD0-D5FC-C14F-8C2C-549B1B993D4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A19EB0-C6B1-7947-89E8-5D0F1BB0EA07}" type="pres">
      <dgm:prSet presAssocID="{91D77E41-FD48-4641-8B22-4D3F1D9D51E0}" presName="circ3" presStyleLbl="vennNode1" presStyleIdx="2" presStyleCnt="3"/>
      <dgm:spPr/>
      <dgm:t>
        <a:bodyPr/>
        <a:lstStyle/>
        <a:p>
          <a:endParaRPr lang="en-US"/>
        </a:p>
      </dgm:t>
    </dgm:pt>
    <dgm:pt modelId="{D2E05669-14B8-DE45-AA00-F751AC5B2D8F}" type="pres">
      <dgm:prSet presAssocID="{91D77E41-FD48-4641-8B22-4D3F1D9D51E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06C711-8BE6-7444-A0AD-61EC7C2386A2}" type="presOf" srcId="{22CF72BA-3754-6D4D-93AA-0F145691A413}" destId="{482338EF-35D0-9643-AB4E-89A62AA48985}" srcOrd="0" destOrd="0" presId="urn:microsoft.com/office/officeart/2005/8/layout/venn1"/>
    <dgm:cxn modelId="{0CA83BB5-C3F2-CB43-ACE4-DADE1D7D56C9}" type="presOf" srcId="{22CF72BA-3754-6D4D-93AA-0F145691A413}" destId="{93BD1C52-7738-6E4B-B937-1385C963F3F0}" srcOrd="1" destOrd="0" presId="urn:microsoft.com/office/officeart/2005/8/layout/venn1"/>
    <dgm:cxn modelId="{AC52CE62-29DB-264B-BF85-6796C72B3F3A}" srcId="{48C6ECA2-485D-9A45-B119-5B67FAB40928}" destId="{91D77E41-FD48-4641-8B22-4D3F1D9D51E0}" srcOrd="2" destOrd="0" parTransId="{D973F5F8-A229-A546-886F-301095418042}" sibTransId="{6B70B123-5C6A-4C44-B5A7-326DB95E7CA7}"/>
    <dgm:cxn modelId="{C186AAE9-A760-F142-8397-17929FA29F85}" type="presOf" srcId="{91D77E41-FD48-4641-8B22-4D3F1D9D51E0}" destId="{D2E05669-14B8-DE45-AA00-F751AC5B2D8F}" srcOrd="1" destOrd="0" presId="urn:microsoft.com/office/officeart/2005/8/layout/venn1"/>
    <dgm:cxn modelId="{A1393F1E-47F2-FB47-9A19-9692CED9F329}" type="presOf" srcId="{9D251DD0-D5FC-C14F-8C2C-549B1B993D42}" destId="{C6D945A9-9CF1-B04A-86F8-FC1A744813FB}" srcOrd="1" destOrd="0" presId="urn:microsoft.com/office/officeart/2005/8/layout/venn1"/>
    <dgm:cxn modelId="{BD980986-E0E8-DC41-A954-4EF15CDEE976}" srcId="{48C6ECA2-485D-9A45-B119-5B67FAB40928}" destId="{22CF72BA-3754-6D4D-93AA-0F145691A413}" srcOrd="0" destOrd="0" parTransId="{0D28D23D-4373-AB4C-B8B5-31FB9FF6688B}" sibTransId="{0586F921-46E4-6145-8EC5-229340267180}"/>
    <dgm:cxn modelId="{FDAAD3A9-86CC-2F48-884A-C70646A7E8A1}" type="presOf" srcId="{9D251DD0-D5FC-C14F-8C2C-549B1B993D42}" destId="{3BF5AB3A-A07E-9643-92B2-350ADB9E3128}" srcOrd="0" destOrd="0" presId="urn:microsoft.com/office/officeart/2005/8/layout/venn1"/>
    <dgm:cxn modelId="{727675B8-E5AB-FC46-8709-8D52E8F32372}" type="presOf" srcId="{91D77E41-FD48-4641-8B22-4D3F1D9D51E0}" destId="{E6A19EB0-C6B1-7947-89E8-5D0F1BB0EA07}" srcOrd="0" destOrd="0" presId="urn:microsoft.com/office/officeart/2005/8/layout/venn1"/>
    <dgm:cxn modelId="{FC080E0F-3BD0-AE48-9465-5B3783574F2C}" srcId="{48C6ECA2-485D-9A45-B119-5B67FAB40928}" destId="{9D251DD0-D5FC-C14F-8C2C-549B1B993D42}" srcOrd="1" destOrd="0" parTransId="{36531F60-5AE4-5F49-878B-4886AE078A86}" sibTransId="{0C648AA7-4F0D-3744-8278-71DF0C933AFC}"/>
    <dgm:cxn modelId="{E024EA8A-3020-8947-A4FF-E6DB1BE9CC86}" type="presOf" srcId="{48C6ECA2-485D-9A45-B119-5B67FAB40928}" destId="{0B82C4EF-52D7-D442-9588-EF972B02A7F4}" srcOrd="0" destOrd="0" presId="urn:microsoft.com/office/officeart/2005/8/layout/venn1"/>
    <dgm:cxn modelId="{552FA416-B965-F94C-81B2-9E77DA428906}" type="presParOf" srcId="{0B82C4EF-52D7-D442-9588-EF972B02A7F4}" destId="{482338EF-35D0-9643-AB4E-89A62AA48985}" srcOrd="0" destOrd="0" presId="urn:microsoft.com/office/officeart/2005/8/layout/venn1"/>
    <dgm:cxn modelId="{A9E0741B-F5E2-9A45-B271-2BBB1B556C7D}" type="presParOf" srcId="{0B82C4EF-52D7-D442-9588-EF972B02A7F4}" destId="{93BD1C52-7738-6E4B-B937-1385C963F3F0}" srcOrd="1" destOrd="0" presId="urn:microsoft.com/office/officeart/2005/8/layout/venn1"/>
    <dgm:cxn modelId="{C9F0DF18-39BF-314E-B984-8C4C428E79EC}" type="presParOf" srcId="{0B82C4EF-52D7-D442-9588-EF972B02A7F4}" destId="{3BF5AB3A-A07E-9643-92B2-350ADB9E3128}" srcOrd="2" destOrd="0" presId="urn:microsoft.com/office/officeart/2005/8/layout/venn1"/>
    <dgm:cxn modelId="{5F2D182E-37DC-BC47-9757-D4C061B0D633}" type="presParOf" srcId="{0B82C4EF-52D7-D442-9588-EF972B02A7F4}" destId="{C6D945A9-9CF1-B04A-86F8-FC1A744813FB}" srcOrd="3" destOrd="0" presId="urn:microsoft.com/office/officeart/2005/8/layout/venn1"/>
    <dgm:cxn modelId="{CEDDE5AE-C98C-9543-8942-2E31D4A29DFE}" type="presParOf" srcId="{0B82C4EF-52D7-D442-9588-EF972B02A7F4}" destId="{E6A19EB0-C6B1-7947-89E8-5D0F1BB0EA07}" srcOrd="4" destOrd="0" presId="urn:microsoft.com/office/officeart/2005/8/layout/venn1"/>
    <dgm:cxn modelId="{F8B48E50-6162-8840-A172-473DDD645E4C}" type="presParOf" srcId="{0B82C4EF-52D7-D442-9588-EF972B02A7F4}" destId="{D2E05669-14B8-DE45-AA00-F751AC5B2D8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338EF-35D0-9643-AB4E-89A62AA48985}">
      <dsp:nvSpPr>
        <dsp:cNvPr id="0" name=""/>
        <dsp:cNvSpPr/>
      </dsp:nvSpPr>
      <dsp:spPr>
        <a:xfrm>
          <a:off x="2399620" y="49240"/>
          <a:ext cx="2363558" cy="2363558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2"/>
              </a:solidFill>
            </a:rPr>
            <a:t>Crowd</a:t>
          </a:r>
          <a:endParaRPr lang="en-US" sz="3600" kern="1200" dirty="0">
            <a:solidFill>
              <a:schemeClr val="tx2"/>
            </a:solidFill>
          </a:endParaRPr>
        </a:p>
      </dsp:txBody>
      <dsp:txXfrm>
        <a:off x="2714761" y="462863"/>
        <a:ext cx="1733276" cy="1063601"/>
      </dsp:txXfrm>
    </dsp:sp>
    <dsp:sp modelId="{3BF5AB3A-A07E-9643-92B2-350ADB9E3128}">
      <dsp:nvSpPr>
        <dsp:cNvPr id="0" name=""/>
        <dsp:cNvSpPr/>
      </dsp:nvSpPr>
      <dsp:spPr>
        <a:xfrm>
          <a:off x="3252471" y="1526464"/>
          <a:ext cx="2363558" cy="2363558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2"/>
              </a:solidFill>
            </a:rPr>
            <a:t>Process</a:t>
          </a:r>
          <a:endParaRPr lang="en-US" sz="3600" kern="1200" dirty="0">
            <a:solidFill>
              <a:schemeClr val="tx2"/>
            </a:solidFill>
          </a:endParaRPr>
        </a:p>
      </dsp:txBody>
      <dsp:txXfrm>
        <a:off x="3975326" y="2137050"/>
        <a:ext cx="1418135" cy="1299957"/>
      </dsp:txXfrm>
    </dsp:sp>
    <dsp:sp modelId="{E6A19EB0-C6B1-7947-89E8-5D0F1BB0EA07}">
      <dsp:nvSpPr>
        <dsp:cNvPr id="0" name=""/>
        <dsp:cNvSpPr/>
      </dsp:nvSpPr>
      <dsp:spPr>
        <a:xfrm>
          <a:off x="1546770" y="1526464"/>
          <a:ext cx="2363558" cy="2363558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   </a:t>
          </a:r>
          <a:r>
            <a:rPr lang="en-US" sz="3200" kern="1200" dirty="0" smtClean="0">
              <a:solidFill>
                <a:schemeClr val="tx2"/>
              </a:solidFill>
            </a:rPr>
            <a:t>You</a:t>
          </a:r>
          <a:endParaRPr lang="en-US" sz="3600" kern="1200" dirty="0">
            <a:solidFill>
              <a:schemeClr val="tx2"/>
            </a:solidFill>
          </a:endParaRPr>
        </a:p>
      </dsp:txBody>
      <dsp:txXfrm>
        <a:off x="1769338" y="2137050"/>
        <a:ext cx="1418135" cy="1299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9D264-37C1-F143-A7A2-B1566AFCB265}" type="datetimeFigureOut">
              <a:rPr lang="en-US" smtClean="0"/>
              <a:t>1/27/16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4A9E7-21AA-F04F-BD66-1907693B5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66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FBBCFCE-F2BF-43F8-B62E-E461173F2457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7858C18-25E0-4E72-9E6C-36A2592C4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798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45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A73B-762D-F54B-8A00-6CFD52527D2D}" type="datetime1">
              <a:rPr lang="en-US" smtClean="0"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8CDC-FA40-954E-8652-A9C8C897F146}" type="datetime1">
              <a:rPr lang="en-US" smtClean="0"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6D21A-93BC-3649-8FDC-309625A1DB2E}" type="datetime1">
              <a:rPr lang="en-US" smtClean="0"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DF08-66B9-0C4D-83B6-5910543B123D}" type="datetime1">
              <a:rPr lang="en-US" smtClean="0"/>
              <a:t>1/27/16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B3978-40C9-7140-92DC-7F9ABDAD06EA}" type="datetime1">
              <a:rPr lang="en-US" smtClean="0"/>
              <a:t>1/27/16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150D-4EE6-F64A-9EEA-C8634C9ABCA8}" type="datetime1">
              <a:rPr lang="en-US" smtClean="0"/>
              <a:t>1/27/16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40DA8-D442-764B-82C2-78E0ACD93E28}" type="datetime1">
              <a:rPr lang="en-US" smtClean="0"/>
              <a:t>1/27/16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D44F-6870-D947-B541-62D38C27A228}" type="datetime1">
              <a:rPr lang="en-US" smtClean="0"/>
              <a:t>1/27/16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D515-74C3-E943-B091-70051AA92D29}" type="datetime1">
              <a:rPr lang="en-US" smtClean="0"/>
              <a:t>1/27/16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306C-76B4-F345-8FE7-9623C84A584F}" type="datetime1">
              <a:rPr lang="en-US" smtClean="0"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37555-1C97-1441-BAF7-3C94C5BB7133}" type="datetime1">
              <a:rPr lang="en-US" smtClean="0"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77220-A8B3-6749-B443-5972AB97E93E}" type="datetime1">
              <a:rPr lang="en-US" smtClean="0"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4" Type="http://schemas.openxmlformats.org/officeDocument/2006/relationships/image" Target="../media/image11.tiff"/><Relationship Id="rId5" Type="http://schemas.openxmlformats.org/officeDocument/2006/relationships/image" Target="../media/image12.tiff"/><Relationship Id="rId6" Type="http://schemas.openxmlformats.org/officeDocument/2006/relationships/image" Target="../media/image13.tiff"/><Relationship Id="rId7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6.tiff"/><Relationship Id="rId5" Type="http://schemas.openxmlformats.org/officeDocument/2006/relationships/image" Target="../media/image17.tiff"/><Relationship Id="rId6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microsoft.com/office/2007/relationships/hdphoto" Target="../media/hdphoto1.wdp"/><Relationship Id="rId5" Type="http://schemas.openxmlformats.org/officeDocument/2006/relationships/image" Target="../media/image29.png"/><Relationship Id="rId6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Crowdfunding Personal Genomics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382000" cy="2438400"/>
          </a:xfrm>
        </p:spPr>
        <p:txBody>
          <a:bodyPr>
            <a:normAutofit fontScale="85000" lnSpcReduction="20000"/>
          </a:bodyPr>
          <a:lstStyle/>
          <a:p>
            <a:r>
              <a:rPr lang="en-US" sz="4200" dirty="0" smtClean="0"/>
              <a:t>K. Thomas Pickard (KT)</a:t>
            </a:r>
          </a:p>
          <a:p>
            <a:r>
              <a:rPr lang="en-US" sz="3500" dirty="0" smtClean="0"/>
              <a:t>Co-founder, </a:t>
            </a:r>
            <a:r>
              <a:rPr lang="en-US" sz="3500" dirty="0" err="1" smtClean="0"/>
              <a:t>StartCodon</a:t>
            </a:r>
            <a:endParaRPr lang="en-US" sz="3500" dirty="0" smtClean="0"/>
          </a:p>
          <a:p>
            <a:endParaRPr lang="en-US" sz="4000" dirty="0" smtClean="0"/>
          </a:p>
          <a:p>
            <a:r>
              <a:rPr lang="en-US" sz="3400" dirty="0" smtClean="0"/>
              <a:t>SLAS2016</a:t>
            </a:r>
          </a:p>
          <a:p>
            <a:r>
              <a:rPr lang="en-US" sz="3400" dirty="0" smtClean="0"/>
              <a:t>January 27, 2016</a:t>
            </a:r>
            <a:endParaRPr lang="en-US" sz="3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Warm-up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Crowdfunding for science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DIY </a:t>
            </a:r>
            <a:r>
              <a:rPr lang="en-US" dirty="0" smtClean="0">
                <a:solidFill>
                  <a:schemeClr val="tx2"/>
                </a:solidFill>
              </a:rPr>
              <a:t>genomics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Data sharing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28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are we talking about?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10" y="1580882"/>
            <a:ext cx="8779180" cy="4393251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/>
              <a:t>https://</a:t>
            </a:r>
            <a:r>
              <a:rPr lang="en-US" sz="1400" dirty="0" err="1"/>
              <a:t>www.kickstarter.com</a:t>
            </a:r>
            <a:r>
              <a:rPr lang="en-US" sz="1400" dirty="0"/>
              <a:t>/projects/</a:t>
            </a:r>
            <a:r>
              <a:rPr lang="en-US" sz="1400" dirty="0" err="1"/>
              <a:t>zackdangerbrown</a:t>
            </a:r>
            <a:r>
              <a:rPr lang="en-US" sz="1400" dirty="0"/>
              <a:t>/potato-salad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62370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are we talking about?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10" y="1580882"/>
            <a:ext cx="8779180" cy="4393251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  <p:sp>
        <p:nvSpPr>
          <p:cNvPr id="2" name="&quot;No&quot; Symbol 1"/>
          <p:cNvSpPr/>
          <p:nvPr/>
        </p:nvSpPr>
        <p:spPr>
          <a:xfrm>
            <a:off x="2819400" y="2488251"/>
            <a:ext cx="3505200" cy="3505200"/>
          </a:xfrm>
          <a:prstGeom prst="noSmoking">
            <a:avLst>
              <a:gd name="adj" fmla="val 11206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002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50" y="2374900"/>
            <a:ext cx="6565900" cy="2882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050" y="1209675"/>
            <a:ext cx="3066585" cy="6286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http://</a:t>
            </a:r>
            <a:r>
              <a:rPr lang="en-US" sz="1400" dirty="0" err="1"/>
              <a:t>www.wired.com</a:t>
            </a:r>
            <a:r>
              <a:rPr lang="en-US" sz="1400" dirty="0"/>
              <a:t>/2015/04/</a:t>
            </a:r>
            <a:r>
              <a:rPr lang="en-US" sz="1400" dirty="0" err="1"/>
              <a:t>crowdfunded</a:t>
            </a:r>
            <a:r>
              <a:rPr lang="en-US" sz="1400" dirty="0"/>
              <a:t>-science-legit-science/</a:t>
            </a:r>
          </a:p>
        </p:txBody>
      </p:sp>
    </p:spTree>
    <p:extLst>
      <p:ext uri="{BB962C8B-B14F-4D97-AF65-F5344CB8AC3E}">
        <p14:creationId xmlns:p14="http://schemas.microsoft.com/office/powerpoint/2010/main" val="1883396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Gartner 2015 Hype Cycle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68400"/>
            <a:ext cx="7620000" cy="5080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981200" y="2387958"/>
            <a:ext cx="1143000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http://</a:t>
            </a:r>
            <a:r>
              <a:rPr lang="en-US" sz="1400" dirty="0" err="1"/>
              <a:t>www.gartner.com</a:t>
            </a:r>
            <a:r>
              <a:rPr lang="en-US" sz="1400" dirty="0"/>
              <a:t>/newsroom/id/3114217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37563" y="14478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mtClean="0">
                <a:solidFill>
                  <a:schemeClr val="tx2"/>
                </a:solidFill>
              </a:rPr>
              <a:t>Citizen Data Science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18658807">
            <a:off x="1687260" y="2226226"/>
            <a:ext cx="187688" cy="3162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05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it going?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22438"/>
            <a:ext cx="8252718" cy="4114800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http://</a:t>
            </a:r>
            <a:r>
              <a:rPr lang="en-US" sz="1400" dirty="0" err="1"/>
              <a:t>www.forbes.com</a:t>
            </a:r>
            <a:r>
              <a:rPr lang="en-US" sz="1400" dirty="0"/>
              <a:t>/sites/</a:t>
            </a:r>
            <a:r>
              <a:rPr lang="en-US" sz="1400" dirty="0" err="1"/>
              <a:t>chancebarnett</a:t>
            </a:r>
            <a:r>
              <a:rPr lang="en-US" sz="1400" dirty="0"/>
              <a:t>/2015/06/09/trends-show-crowdfunding-to-surpass-vc-in-2016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04327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Successful campaigns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19200"/>
            <a:ext cx="2425700" cy="8001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6800" y="1219200"/>
            <a:ext cx="7036599" cy="4953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070200"/>
            <a:ext cx="6705600" cy="401071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867400" y="3746600"/>
            <a:ext cx="1905000" cy="533400"/>
          </a:xfrm>
          <a:prstGeom prst="rect">
            <a:avLst/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https://</a:t>
            </a:r>
            <a:r>
              <a:rPr lang="en-US" sz="1400" dirty="0" err="1"/>
              <a:t>www.indiegogo.com</a:t>
            </a:r>
            <a:r>
              <a:rPr lang="en-US" sz="1400" dirty="0"/>
              <a:t>/projects/</a:t>
            </a:r>
            <a:r>
              <a:rPr lang="en-US" sz="1400" dirty="0" err="1"/>
              <a:t>tisch</a:t>
            </a:r>
            <a:r>
              <a:rPr lang="en-US" sz="1400" dirty="0"/>
              <a:t>-</a:t>
            </a:r>
            <a:r>
              <a:rPr lang="en-US" sz="1400" dirty="0" err="1"/>
              <a:t>msrcny</a:t>
            </a:r>
            <a:r>
              <a:rPr lang="en-US" sz="1400" dirty="0"/>
              <a:t>-</a:t>
            </a:r>
            <a:r>
              <a:rPr lang="en-US" sz="1400" dirty="0" err="1"/>
              <a:t>fda</a:t>
            </a:r>
            <a:r>
              <a:rPr lang="en-US" sz="1400" dirty="0"/>
              <a:t>-approved-stem-cell-trial-for-</a:t>
            </a:r>
            <a:r>
              <a:rPr lang="en-US" sz="1400" dirty="0" err="1"/>
              <a:t>ms</a:t>
            </a:r>
            <a:r>
              <a:rPr lang="en-US" sz="1400" dirty="0"/>
              <a:t>#/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7652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Successful campaigns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241" y="1266992"/>
            <a:ext cx="6161517" cy="4905208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562600" y="3376696"/>
            <a:ext cx="1905000" cy="585704"/>
          </a:xfrm>
          <a:prstGeom prst="rect">
            <a:avLst/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https://</a:t>
            </a:r>
            <a:r>
              <a:rPr lang="en-US" sz="1400" dirty="0" err="1"/>
              <a:t>experiment.com</a:t>
            </a:r>
            <a:r>
              <a:rPr lang="en-US" sz="1400" dirty="0"/>
              <a:t>/projects/finding-a-cure-for-batten-disease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6113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Let’s talk about crowdsourcing</a:t>
            </a:r>
            <a:endParaRPr lang="en-US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7991066"/>
              </p:ext>
            </p:extLst>
          </p:nvPr>
        </p:nvGraphicFramePr>
        <p:xfrm>
          <a:off x="1011082" y="1318536"/>
          <a:ext cx="7162800" cy="3939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8165" y="5229761"/>
            <a:ext cx="81886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/>
              <a:t>https://</a:t>
            </a:r>
            <a:r>
              <a:rPr lang="en-US" sz="1600" dirty="0" err="1" smtClean="0"/>
              <a:t>www.researchgate.net</a:t>
            </a:r>
            <a:r>
              <a:rPr lang="en-US" sz="1600" dirty="0" smtClean="0"/>
              <a:t>/profile/</a:t>
            </a:r>
            <a:r>
              <a:rPr lang="en-US" sz="1600" dirty="0" err="1" smtClean="0"/>
              <a:t>Martin_Schader</a:t>
            </a:r>
            <a:r>
              <a:rPr lang="en-US" sz="1600" dirty="0" smtClean="0"/>
              <a:t>/publication/216184482_Managing_the_Crowd_Towards_a_Taxonomy_of_Crowdsourcing_Processes/links/0c960526ad27480ea9000000.pdf</a:t>
            </a:r>
          </a:p>
          <a:p>
            <a:pPr lvl="1"/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err="1"/>
              <a:t>citeseerx.ist.psu.edu</a:t>
            </a:r>
            <a:r>
              <a:rPr lang="en-US" sz="1600" dirty="0"/>
              <a:t>/</a:t>
            </a:r>
            <a:r>
              <a:rPr lang="en-US" sz="1600" dirty="0" err="1"/>
              <a:t>viewdoc</a:t>
            </a:r>
            <a:r>
              <a:rPr lang="en-US" sz="1600" dirty="0"/>
              <a:t>/</a:t>
            </a:r>
            <a:r>
              <a:rPr lang="en-US" sz="1600" dirty="0" err="1"/>
              <a:t>download?doi</a:t>
            </a:r>
            <a:r>
              <a:rPr lang="en-US" sz="1600" dirty="0"/>
              <a:t>=10.1.1.371.9949&amp;rep=rep1&amp;type=pdf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05600" y="1987826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Research!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3673704">
            <a:off x="5567621" y="1800671"/>
            <a:ext cx="138154" cy="23630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41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was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925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>
                <a:solidFill>
                  <a:schemeClr val="tx2"/>
                </a:solidFill>
                <a:latin typeface="Engravers MT" charset="0"/>
                <a:ea typeface="Engravers MT" charset="0"/>
                <a:cs typeface="Engravers MT" charset="0"/>
              </a:rPr>
              <a:t>Publish or perish</a:t>
            </a:r>
            <a:endParaRPr lang="en-US" sz="4400" dirty="0">
              <a:solidFill>
                <a:schemeClr val="tx2"/>
              </a:solidFill>
              <a:latin typeface="Engravers MT" charset="0"/>
              <a:ea typeface="Engravers MT" charset="0"/>
              <a:cs typeface="Engravers MT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2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</a:t>
            </a:r>
            <a:r>
              <a:rPr lang="en-US" i="1" dirty="0" smtClean="0"/>
              <a:t>is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17837"/>
            <a:ext cx="8229600" cy="2925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>
                <a:solidFill>
                  <a:schemeClr val="tx2"/>
                </a:solidFill>
                <a:latin typeface="Futura Medium" charset="0"/>
                <a:ea typeface="Futura Medium" charset="0"/>
                <a:cs typeface="Futura Medium" charset="0"/>
              </a:rPr>
              <a:t>Get Visible or Vanish</a:t>
            </a:r>
            <a:endParaRPr lang="en-US" sz="6000" dirty="0">
              <a:solidFill>
                <a:schemeClr val="tx2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67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get started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8" y="2057400"/>
            <a:ext cx="1299361" cy="1054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799" y="2046791"/>
            <a:ext cx="1062839" cy="10628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962" y="4267200"/>
            <a:ext cx="1032635" cy="10326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799" y="4252097"/>
            <a:ext cx="1062839" cy="10628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8840" y="4267200"/>
            <a:ext cx="1065129" cy="10628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0058" y="4252097"/>
            <a:ext cx="1077942" cy="107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77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Crowdfunding sites for science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3886199"/>
            <a:ext cx="2819400" cy="7800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350" y="2327257"/>
            <a:ext cx="2425700" cy="800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750" y="2509313"/>
            <a:ext cx="2971800" cy="3467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350" y="4017691"/>
            <a:ext cx="1974850" cy="5588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725" y="3975859"/>
            <a:ext cx="1974850" cy="60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94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they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Fixed fee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Percentage (5-10%)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Better than indirect costs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88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transparency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4378675" cy="4371509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900" y="2514600"/>
            <a:ext cx="3314700" cy="2209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8165" y="57912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/>
              <a:t>http://</a:t>
            </a:r>
            <a:r>
              <a:rPr lang="en-US" sz="1600" dirty="0" err="1"/>
              <a:t>www.plab.co</a:t>
            </a:r>
            <a:r>
              <a:rPr lang="en-US" sz="1600" dirty="0"/>
              <a:t>/blog/</a:t>
            </a:r>
            <a:r>
              <a:rPr lang="en-US" sz="1600" dirty="0" err="1"/>
              <a:t>january</a:t>
            </a:r>
            <a:r>
              <a:rPr lang="en-US" sz="1600" dirty="0"/>
              <a:t>-tweets/</a:t>
            </a:r>
          </a:p>
          <a:p>
            <a:pPr lvl="1"/>
            <a:r>
              <a:rPr lang="en-US" sz="1600" dirty="0"/>
              <a:t>https://</a:t>
            </a:r>
            <a:r>
              <a:rPr lang="en-US" sz="1600" dirty="0" err="1" smtClean="0"/>
              <a:t>www.kimbia.com</a:t>
            </a:r>
            <a:r>
              <a:rPr lang="en-US" sz="1600" dirty="0" smtClean="0"/>
              <a:t>/need-feedback-</a:t>
            </a:r>
            <a:r>
              <a:rPr lang="en-US" sz="1600" dirty="0" err="1" smtClean="0"/>
              <a:t>crowdfunder</a:t>
            </a:r>
            <a:r>
              <a:rPr lang="en-US" sz="1600" dirty="0" smtClean="0"/>
              <a:t>-bill-rights/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11845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DIY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Raise money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Find a sequencing company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Contact doctor and order blood draw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Show up at lab with kit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Overnight samples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Download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Analyze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Give talk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15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Launch a campaign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experiment.com-home-p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043"/>
            <a:ext cx="5343744" cy="4877157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352800"/>
            <a:ext cx="2819400" cy="7800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/>
              <a:t>https://</a:t>
            </a:r>
            <a:r>
              <a:rPr lang="en-US" sz="1400" dirty="0" err="1"/>
              <a:t>experiment.com</a:t>
            </a:r>
            <a:r>
              <a:rPr lang="en-US" sz="1400" dirty="0"/>
              <a:t>/projects/searching-for-genetic-clues-in-autism-with-family-trio-sequencing</a:t>
            </a:r>
          </a:p>
        </p:txBody>
      </p:sp>
    </p:spTree>
    <p:extLst>
      <p:ext uri="{BB962C8B-B14F-4D97-AF65-F5344CB8AC3E}">
        <p14:creationId xmlns:p14="http://schemas.microsoft.com/office/powerpoint/2010/main" val="148630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Blog about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 descr="Screen Shot 2015-06-10 at 5.21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99" y="1371600"/>
            <a:ext cx="4151983" cy="4660066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867400" y="2514600"/>
            <a:ext cx="2209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Raised $1,750 in less than 24 hours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533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</a:t>
            </a:r>
            <a:r>
              <a:rPr lang="en-US" sz="1600" dirty="0" smtClean="0"/>
              <a:t>/</a:t>
            </a:r>
            <a:r>
              <a:rPr lang="en-US" sz="1600" dirty="0" err="1" smtClean="0"/>
              <a:t>genomedad.com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4362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Find a sequencing company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752600"/>
            <a:ext cx="3225644" cy="876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038600"/>
            <a:ext cx="3606800" cy="16488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667000"/>
            <a:ext cx="4292600" cy="16097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1738945"/>
            <a:ext cx="3860800" cy="702666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3935090" y="1905000"/>
            <a:ext cx="838200" cy="533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06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5" descr="IMG_13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362200"/>
            <a:ext cx="3810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17ED798F-C320-47EC-B0F5-704623D6161F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83" t="16771" r="8498" b="15798"/>
          <a:stretch/>
        </p:blipFill>
        <p:spPr>
          <a:xfrm rot="16200000">
            <a:off x="3488495" y="3521905"/>
            <a:ext cx="2644655" cy="15444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99533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www.amazon.com</a:t>
            </a:r>
            <a:r>
              <a:rPr lang="en-US" sz="1600" dirty="0"/>
              <a:t>/</a:t>
            </a:r>
            <a:r>
              <a:rPr lang="en-US" sz="1600" dirty="0" err="1"/>
              <a:t>gp</a:t>
            </a:r>
            <a:r>
              <a:rPr lang="en-US" sz="1600" dirty="0"/>
              <a:t>/product/</a:t>
            </a:r>
            <a:r>
              <a:rPr lang="en-US" sz="1600" dirty="0" smtClean="0"/>
              <a:t>B0015TEDS0</a:t>
            </a:r>
            <a:endParaRPr lang="en-US" sz="1600" dirty="0"/>
          </a:p>
        </p:txBody>
      </p:sp>
      <p:pic>
        <p:nvPicPr>
          <p:cNvPr id="10" name="Picture 9" descr="EDTA-Tube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57300"/>
            <a:ext cx="3048000" cy="2171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IMG_134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14600" y="2362199"/>
            <a:ext cx="19050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3. Blood draw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45720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1F497D"/>
                </a:solidFill>
              </a:rPr>
              <a:t>4. </a:t>
            </a:r>
            <a:r>
              <a:rPr lang="en-US" sz="2400" dirty="0" smtClean="0">
                <a:solidFill>
                  <a:srgbClr val="1F497D"/>
                </a:solidFill>
              </a:rPr>
              <a:t>Make a kit</a:t>
            </a:r>
            <a:endParaRPr lang="en-US" sz="2400" dirty="0">
              <a:solidFill>
                <a:srgbClr val="1F497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0400" y="57150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1F497D"/>
                </a:solidFill>
              </a:rPr>
              <a:t>5. Ship it!</a:t>
            </a:r>
            <a:endParaRPr lang="en-US" sz="24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16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Download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DNAnexus-project-2015-05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89" y="1375747"/>
            <a:ext cx="7543800" cy="3501053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1067" y="49530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1F497D"/>
                </a:solidFill>
              </a:rPr>
              <a:t>About 325GB per person (FASTQ, BAM, VCF, indexes)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1F497D"/>
                </a:solidFill>
              </a:rPr>
              <a:t>Amazon to Amazon copy: </a:t>
            </a:r>
            <a:r>
              <a:rPr lang="en-US" sz="2400" dirty="0" smtClean="0">
                <a:solidFill>
                  <a:srgbClr val="1F497D"/>
                </a:solidFill>
              </a:rPr>
              <a:t>10GBytes/hour</a:t>
            </a:r>
            <a:endParaRPr lang="en-US" sz="2400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1F497D"/>
                </a:solidFill>
              </a:rPr>
              <a:t>Amazon to Home (</a:t>
            </a:r>
            <a:r>
              <a:rPr lang="en-US" sz="2400" dirty="0" smtClean="0">
                <a:solidFill>
                  <a:srgbClr val="1F497D"/>
                </a:solidFill>
              </a:rPr>
              <a:t>150Mbits/sec</a:t>
            </a:r>
            <a:r>
              <a:rPr lang="en-US" sz="2400" dirty="0">
                <a:solidFill>
                  <a:srgbClr val="1F497D"/>
                </a:solidFill>
              </a:rPr>
              <a:t>): </a:t>
            </a:r>
            <a:r>
              <a:rPr lang="en-US" sz="2400" dirty="0" smtClean="0">
                <a:solidFill>
                  <a:srgbClr val="1F497D"/>
                </a:solidFill>
              </a:rPr>
              <a:t>4GBytes/hour </a:t>
            </a:r>
            <a:endParaRPr lang="en-US" sz="2400" dirty="0">
              <a:solidFill>
                <a:srgbClr val="1F497D"/>
              </a:solidFill>
            </a:endParaRPr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99533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https://</a:t>
            </a:r>
            <a:r>
              <a:rPr lang="en-US" sz="1600" dirty="0" err="1"/>
              <a:t>www.dnanexus.com</a:t>
            </a:r>
            <a:r>
              <a:rPr lang="en-US" sz="16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182249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7. Analyze </a:t>
            </a:r>
            <a:r>
              <a:rPr lang="en-US" sz="3600" dirty="0" smtClean="0"/>
              <a:t>results: Family Trio Sequencing</a:t>
            </a:r>
            <a:endParaRPr lang="en-US" sz="3600" dirty="0"/>
          </a:p>
        </p:txBody>
      </p:sp>
      <p:pic>
        <p:nvPicPr>
          <p:cNvPr id="8" name="Picture 7" descr="Screen Shot 2015-06-18 at 10.13.4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7924800" cy="524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51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 descr="16p11.2-300bp-deletion-non-cod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1397"/>
            <a:ext cx="9144000" cy="38334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143000"/>
            <a:ext cx="9144000" cy="48768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4817" y="363098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4817" y="471260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4817" y="217988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Proband</a:t>
            </a:r>
            <a:endParaRPr lang="en-US" dirty="0"/>
          </a:p>
        </p:txBody>
      </p:sp>
      <p:pic>
        <p:nvPicPr>
          <p:cNvPr id="8" name="Picture 7" descr="varseq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444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Location: 16p11.2 (deletion)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05554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away: It’s the story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Email most effective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Social media important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Get media attention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Updates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Thank </a:t>
            </a:r>
            <a:r>
              <a:rPr lang="en-US" dirty="0" err="1" smtClean="0">
                <a:solidFill>
                  <a:schemeClr val="tx2"/>
                </a:solidFill>
              </a:rPr>
              <a:t>you’s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77812" y="4427413"/>
            <a:ext cx="3560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</a:rPr>
              <a:t>No bucks, no Buck Rogers</a:t>
            </a:r>
            <a:endParaRPr lang="en-US" sz="2400" b="1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572" y="1844675"/>
            <a:ext cx="3394855" cy="24173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www.imdb.com</a:t>
            </a:r>
            <a:r>
              <a:rPr lang="en-US" sz="1600" dirty="0"/>
              <a:t>/title/tt0086197/</a:t>
            </a:r>
          </a:p>
        </p:txBody>
      </p:sp>
    </p:spTree>
    <p:extLst>
      <p:ext uri="{BB962C8B-B14F-4D97-AF65-F5344CB8AC3E}">
        <p14:creationId xmlns:p14="http://schemas.microsoft.com/office/powerpoint/2010/main" val="1075499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Autism spectrum disorders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1F497D"/>
                </a:solidFill>
              </a:rPr>
              <a:t>Disease prevalence: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1F497D"/>
                </a:solidFill>
              </a:rPr>
              <a:t>World: </a:t>
            </a:r>
            <a:r>
              <a:rPr lang="en-US" dirty="0" smtClean="0">
                <a:solidFill>
                  <a:srgbClr val="1F497D"/>
                </a:solidFill>
              </a:rPr>
              <a:t>1%</a:t>
            </a:r>
            <a:endParaRPr lang="en-US" dirty="0">
              <a:solidFill>
                <a:srgbClr val="1F497D"/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2</a:t>
            </a:r>
            <a:r>
              <a:rPr lang="en-US" dirty="0" smtClean="0">
                <a:solidFill>
                  <a:srgbClr val="1F497D"/>
                </a:solidFill>
              </a:rPr>
              <a:t>0% explained by genomics</a:t>
            </a:r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>
                <a:solidFill>
                  <a:srgbClr val="1F497D"/>
                </a:solidFill>
              </a:rPr>
              <a:t>U.S. </a:t>
            </a:r>
            <a:r>
              <a:rPr lang="en-US" sz="3200" dirty="0" smtClean="0">
                <a:solidFill>
                  <a:srgbClr val="1F497D"/>
                </a:solidFill>
              </a:rPr>
              <a:t>2M </a:t>
            </a:r>
            <a:r>
              <a:rPr lang="en-US" sz="3200" dirty="0">
                <a:solidFill>
                  <a:srgbClr val="1F497D"/>
                </a:solidFill>
              </a:rPr>
              <a:t>people </a:t>
            </a:r>
            <a:r>
              <a:rPr lang="en-US" sz="3200" dirty="0">
                <a:solidFill>
                  <a:srgbClr val="1F497D"/>
                </a:solidFill>
                <a:sym typeface="Wingdings"/>
              </a:rPr>
              <a:t> </a:t>
            </a:r>
            <a:r>
              <a:rPr lang="en-US" sz="3200" dirty="0" smtClean="0">
                <a:solidFill>
                  <a:srgbClr val="1F497D"/>
                </a:solidFill>
                <a:sym typeface="Wingdings"/>
              </a:rPr>
              <a:t>&gt; 6 </a:t>
            </a:r>
            <a:r>
              <a:rPr lang="en-US" sz="3200" dirty="0">
                <a:solidFill>
                  <a:srgbClr val="1F497D"/>
                </a:solidFill>
                <a:sym typeface="Wingdings"/>
              </a:rPr>
              <a:t>types  </a:t>
            </a:r>
            <a:r>
              <a:rPr lang="en-US" sz="3200" dirty="0" smtClean="0">
                <a:solidFill>
                  <a:srgbClr val="1F497D"/>
                </a:solidFill>
                <a:sym typeface="Wingdings"/>
              </a:rPr>
              <a:t>300k </a:t>
            </a:r>
            <a:r>
              <a:rPr lang="en-US" sz="3200" dirty="0">
                <a:solidFill>
                  <a:srgbClr val="1F497D"/>
                </a:solidFill>
                <a:sym typeface="Wingdings"/>
              </a:rPr>
              <a:t>per type</a:t>
            </a:r>
            <a:endParaRPr lang="en-US" sz="3200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8165" y="57912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/>
              <a:t>http://</a:t>
            </a:r>
            <a:r>
              <a:rPr lang="en-US" sz="1600" dirty="0" err="1"/>
              <a:t>www.cdc.gov</a:t>
            </a:r>
            <a:r>
              <a:rPr lang="en-US" sz="1600" dirty="0"/>
              <a:t>/</a:t>
            </a:r>
            <a:r>
              <a:rPr lang="en-US" sz="1600" dirty="0" err="1"/>
              <a:t>ncbddd</a:t>
            </a:r>
            <a:r>
              <a:rPr lang="en-US" sz="1600" dirty="0"/>
              <a:t>/autism/documents/asd_prevalence_table_2013.pdf</a:t>
            </a:r>
          </a:p>
          <a:p>
            <a:pPr lvl="1"/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err="1"/>
              <a:t>www.ncbi.nlm.nih.gov</a:t>
            </a:r>
            <a:r>
              <a:rPr lang="en-US" sz="1600" dirty="0"/>
              <a:t>/</a:t>
            </a:r>
            <a:r>
              <a:rPr lang="en-US" sz="1600" dirty="0" err="1"/>
              <a:t>pmc</a:t>
            </a:r>
            <a:r>
              <a:rPr lang="en-US" sz="1600" dirty="0"/>
              <a:t>/articles/PMC2756414/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57200"/>
            <a:ext cx="2213429" cy="30988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867400" y="35814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1F497D"/>
                </a:solidFill>
              </a:rPr>
              <a:t>Autistic activist Temple </a:t>
            </a:r>
            <a:r>
              <a:rPr lang="en-US" dirty="0" err="1" smtClean="0">
                <a:solidFill>
                  <a:srgbClr val="1F497D"/>
                </a:solidFill>
              </a:rPr>
              <a:t>Grandin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12" name="Picture 11" descr="Advances-in-autism-genetic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57" y="3429000"/>
            <a:ext cx="4201198" cy="825592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4410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Schizophrenia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1F497D"/>
                </a:solidFill>
              </a:rPr>
              <a:t>Disease prevalence: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1F497D"/>
                </a:solidFill>
              </a:rPr>
              <a:t>World: </a:t>
            </a:r>
            <a:r>
              <a:rPr lang="en-US" dirty="0" smtClean="0">
                <a:solidFill>
                  <a:srgbClr val="1F497D"/>
                </a:solidFill>
              </a:rPr>
              <a:t>1% (with little variation)</a:t>
            </a:r>
            <a:endParaRPr lang="en-US" dirty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Disease </a:t>
            </a:r>
            <a:r>
              <a:rPr lang="en-US" dirty="0">
                <a:solidFill>
                  <a:srgbClr val="1F497D"/>
                </a:solidFill>
              </a:rPr>
              <a:t>types: </a:t>
            </a:r>
            <a:r>
              <a:rPr lang="en-US" dirty="0" smtClean="0">
                <a:solidFill>
                  <a:srgbClr val="1F497D"/>
                </a:solidFill>
              </a:rPr>
              <a:t>7 or more</a:t>
            </a:r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U.S. </a:t>
            </a:r>
            <a:r>
              <a:rPr lang="en-US" dirty="0" smtClean="0">
                <a:solidFill>
                  <a:srgbClr val="1F497D"/>
                </a:solidFill>
              </a:rPr>
              <a:t>3.5M </a:t>
            </a:r>
            <a:r>
              <a:rPr lang="en-US" dirty="0">
                <a:solidFill>
                  <a:srgbClr val="1F497D"/>
                </a:solidFill>
              </a:rPr>
              <a:t>people </a:t>
            </a:r>
            <a:r>
              <a:rPr lang="en-US" dirty="0" smtClean="0">
                <a:solidFill>
                  <a:srgbClr val="1F497D"/>
                </a:solidFill>
                <a:sym typeface="Wingdings"/>
              </a:rPr>
              <a:t> </a:t>
            </a:r>
            <a:r>
              <a:rPr lang="en-US" dirty="0" smtClean="0">
                <a:solidFill>
                  <a:srgbClr val="1F497D"/>
                </a:solidFill>
              </a:rPr>
              <a:t>7 types </a:t>
            </a:r>
            <a:r>
              <a:rPr lang="en-US" dirty="0" smtClean="0">
                <a:solidFill>
                  <a:srgbClr val="1F497D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1F497D"/>
                </a:solidFill>
              </a:rPr>
              <a:t> 500k </a:t>
            </a:r>
            <a:r>
              <a:rPr lang="en-US" dirty="0">
                <a:solidFill>
                  <a:srgbClr val="1F497D"/>
                </a:solidFill>
              </a:rPr>
              <a:t>per type</a:t>
            </a: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4" descr="Screen Shot 2014-11-14 at 12.59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90424"/>
            <a:ext cx="4443345" cy="776776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www.ncbi.nlm.nih.gov</a:t>
            </a:r>
            <a:r>
              <a:rPr lang="en-US" sz="1600" dirty="0"/>
              <a:t>/</a:t>
            </a:r>
            <a:r>
              <a:rPr lang="en-US" sz="1600" dirty="0" err="1"/>
              <a:t>pubmed</a:t>
            </a:r>
            <a:r>
              <a:rPr lang="en-US" sz="1600" dirty="0"/>
              <a:t>/25219520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57200"/>
            <a:ext cx="2159000" cy="32512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867400" y="3733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Nobel laureate John Nash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00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Disease prevalence: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1F497D"/>
                </a:solidFill>
              </a:rPr>
              <a:t>World: 4% to 40%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1F497D"/>
                </a:solidFill>
              </a:rPr>
              <a:t>U.S.: 10%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Disease types: 30+</a:t>
            </a:r>
          </a:p>
          <a:p>
            <a:endParaRPr lang="en-US" dirty="0" smtClean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U.S. 30M </a:t>
            </a:r>
            <a:r>
              <a:rPr lang="en-US" dirty="0">
                <a:solidFill>
                  <a:srgbClr val="1F497D"/>
                </a:solidFill>
              </a:rPr>
              <a:t>people </a:t>
            </a:r>
            <a:r>
              <a:rPr lang="en-US" dirty="0">
                <a:solidFill>
                  <a:srgbClr val="1F497D"/>
                </a:solidFill>
                <a:sym typeface="Wingdings"/>
              </a:rPr>
              <a:t> 30 types  1M per type</a:t>
            </a:r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Screen Shot 2014-11-14 at 12.57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962400"/>
            <a:ext cx="4935278" cy="911877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8165" y="5791200"/>
            <a:ext cx="8305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 smtClean="0"/>
              <a:t>http</a:t>
            </a:r>
            <a:r>
              <a:rPr lang="en-US" sz="1600" dirty="0"/>
              <a:t>://care.diabetesjournals.org/content/29/suppl_1/s43.</a:t>
            </a:r>
            <a:r>
              <a:rPr lang="en-US" sz="1600" dirty="0" smtClean="0"/>
              <a:t>full.pdf</a:t>
            </a:r>
          </a:p>
          <a:p>
            <a:pPr lvl="1"/>
            <a:r>
              <a:rPr lang="en-US" sz="1600" dirty="0"/>
              <a:t>http://</a:t>
            </a:r>
            <a:r>
              <a:rPr lang="en-US" sz="1600" dirty="0" err="1"/>
              <a:t>healthintelligence.drupalgardens.com</a:t>
            </a:r>
            <a:r>
              <a:rPr lang="en-US" sz="1600" dirty="0"/>
              <a:t>/content/prevalence-diabetes-world-2013</a:t>
            </a:r>
          </a:p>
        </p:txBody>
      </p:sp>
      <p:pic>
        <p:nvPicPr>
          <p:cNvPr id="7" name="Picture 6" descr="Screen Shot 2014-12-13 at 3.03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9" y="1219200"/>
            <a:ext cx="3726395" cy="22860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4031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disease </a:t>
            </a:r>
            <a:r>
              <a:rPr lang="en-US" dirty="0" smtClean="0">
                <a:sym typeface="Wingdings"/>
              </a:rPr>
              <a:t> rare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300k </a:t>
            </a:r>
            <a:r>
              <a:rPr lang="en-US" dirty="0">
                <a:solidFill>
                  <a:srgbClr val="1F497D"/>
                </a:solidFill>
              </a:rPr>
              <a:t>autism spectrum disorder patients</a:t>
            </a:r>
            <a:endParaRPr lang="en-US" dirty="0">
              <a:solidFill>
                <a:srgbClr val="1F497D"/>
              </a:solidFill>
              <a:sym typeface="Wingdings"/>
            </a:endParaRPr>
          </a:p>
          <a:p>
            <a:pPr marL="800100" lvl="2" indent="0">
              <a:buNone/>
            </a:pPr>
            <a:r>
              <a:rPr lang="en-US" sz="2800" dirty="0" smtClean="0">
                <a:solidFill>
                  <a:srgbClr val="1F497D"/>
                </a:solidFill>
              </a:rPr>
              <a:t>50 patients </a:t>
            </a:r>
            <a:r>
              <a:rPr lang="en-US" sz="2800" dirty="0">
                <a:solidFill>
                  <a:srgbClr val="1F497D"/>
                </a:solidFill>
              </a:rPr>
              <a:t>per hospital </a:t>
            </a:r>
            <a:r>
              <a:rPr lang="en-US" sz="2800" dirty="0">
                <a:solidFill>
                  <a:srgbClr val="1F497D"/>
                </a:solidFill>
                <a:sym typeface="Wingdings"/>
              </a:rPr>
              <a:t> 1 in 1,000</a:t>
            </a:r>
            <a:endParaRPr lang="en-US" sz="2800" dirty="0">
              <a:solidFill>
                <a:srgbClr val="1F497D"/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500k schizophrenic patients</a:t>
            </a:r>
          </a:p>
          <a:p>
            <a:pPr marL="800100" lvl="2" indent="0">
              <a:buNone/>
            </a:pPr>
            <a:r>
              <a:rPr lang="en-US" sz="2800" dirty="0">
                <a:solidFill>
                  <a:srgbClr val="1F497D"/>
                </a:solidFill>
              </a:rPr>
              <a:t>80 patients per hospital </a:t>
            </a:r>
            <a:r>
              <a:rPr lang="en-US" sz="2800" dirty="0">
                <a:solidFill>
                  <a:srgbClr val="1F497D"/>
                </a:solidFill>
                <a:sym typeface="Wingdings"/>
              </a:rPr>
              <a:t> 1 in 625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1M diabetes patients</a:t>
            </a:r>
          </a:p>
          <a:p>
            <a:pPr marL="800100" lvl="2" indent="0">
              <a:buNone/>
            </a:pPr>
            <a:r>
              <a:rPr lang="en-US" sz="2800" dirty="0" smtClean="0">
                <a:solidFill>
                  <a:srgbClr val="1F497D"/>
                </a:solidFill>
              </a:rPr>
              <a:t>170 patients per hospital </a:t>
            </a:r>
            <a:r>
              <a:rPr lang="en-US" sz="2800" dirty="0" smtClean="0">
                <a:solidFill>
                  <a:srgbClr val="1F497D"/>
                </a:solidFill>
                <a:sym typeface="Wingdings"/>
              </a:rPr>
              <a:t> 1 in 300</a:t>
            </a:r>
            <a:endParaRPr lang="en-US" sz="2800" dirty="0">
              <a:solidFill>
                <a:srgbClr val="1F497D"/>
              </a:solidFill>
            </a:endParaRPr>
          </a:p>
          <a:p>
            <a:pPr marL="0" indent="0">
              <a:buNone/>
            </a:pPr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95400" y="5081826"/>
            <a:ext cx="685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3200" b="1" dirty="0">
                <a:solidFill>
                  <a:srgbClr val="1F497D"/>
                </a:solidFill>
                <a:sym typeface="Wingdings"/>
              </a:rPr>
              <a:t> </a:t>
            </a:r>
            <a:r>
              <a:rPr lang="en-US" sz="3200" b="1" dirty="0" smtClean="0">
                <a:solidFill>
                  <a:srgbClr val="1F497D"/>
                </a:solidFill>
                <a:sym typeface="Wingdings"/>
              </a:rPr>
              <a:t>Rare disease: 1 in 1,500</a:t>
            </a:r>
            <a:endParaRPr lang="en-US" sz="3200" b="1" dirty="0">
              <a:solidFill>
                <a:srgbClr val="1F497D"/>
              </a:solidFill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http://</a:t>
            </a:r>
            <a:r>
              <a:rPr lang="en-US" sz="1600" dirty="0" err="1"/>
              <a:t>www.cdc.gov</a:t>
            </a:r>
            <a:r>
              <a:rPr lang="en-US" sz="1600" dirty="0"/>
              <a:t>/</a:t>
            </a:r>
            <a:r>
              <a:rPr lang="en-US" sz="1600" dirty="0" err="1"/>
              <a:t>datastatistics</a:t>
            </a:r>
            <a:r>
              <a:rPr lang="en-US" sz="16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229550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Crowdfunding is exploding</a:t>
            </a:r>
            <a:endParaRPr lang="en-US" dirty="0" smtClean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Get visible or vanish</a:t>
            </a:r>
            <a:endParaRPr lang="en-US" dirty="0" smtClean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Tell your story</a:t>
            </a:r>
            <a:endParaRPr lang="en-US" dirty="0" smtClean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Share your findings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46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Thank you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sz="3500" dirty="0"/>
          </a:p>
          <a:p>
            <a:pPr>
              <a:buNone/>
            </a:pPr>
            <a:r>
              <a:rPr lang="en-US" sz="11100" b="1" dirty="0" smtClean="0">
                <a:solidFill>
                  <a:srgbClr val="1F497D"/>
                </a:solidFill>
              </a:rPr>
              <a:t>KT Pickard</a:t>
            </a:r>
          </a:p>
          <a:p>
            <a:pPr>
              <a:buNone/>
            </a:pPr>
            <a:r>
              <a:rPr lang="en-US" sz="11100" dirty="0" err="1" smtClean="0">
                <a:solidFill>
                  <a:srgbClr val="1F497D"/>
                </a:solidFill>
              </a:rPr>
              <a:t>ktpickard</a:t>
            </a:r>
            <a:r>
              <a:rPr lang="en-US" sz="11100" dirty="0" smtClean="0">
                <a:solidFill>
                  <a:srgbClr val="1F497D"/>
                </a:solidFill>
              </a:rPr>
              <a:t> [at] startcodon.org</a:t>
            </a:r>
          </a:p>
          <a:p>
            <a:pPr>
              <a:buNone/>
            </a:pPr>
            <a:r>
              <a:rPr lang="en-US" sz="11100" dirty="0" smtClean="0">
                <a:solidFill>
                  <a:srgbClr val="1F497D"/>
                </a:solidFill>
              </a:rPr>
              <a:t>@</a:t>
            </a:r>
            <a:r>
              <a:rPr lang="en-US" sz="11100" dirty="0" err="1" smtClean="0">
                <a:solidFill>
                  <a:srgbClr val="1F497D"/>
                </a:solidFill>
              </a:rPr>
              <a:t>kthomaspickard</a:t>
            </a:r>
            <a:endParaRPr lang="en-US" sz="11100" dirty="0" smtClean="0">
              <a:solidFill>
                <a:srgbClr val="1F497D"/>
              </a:solidFill>
            </a:endParaRPr>
          </a:p>
          <a:p>
            <a:pPr>
              <a:buNone/>
            </a:pPr>
            <a:r>
              <a:rPr lang="en-US" sz="11100" dirty="0" smtClean="0">
                <a:solidFill>
                  <a:srgbClr val="1F497D"/>
                </a:solidFill>
              </a:rPr>
              <a:t>www.linkedin.com/in/</a:t>
            </a:r>
            <a:r>
              <a:rPr lang="en-US" sz="11100" dirty="0" err="1" smtClean="0">
                <a:solidFill>
                  <a:srgbClr val="1F497D"/>
                </a:solidFill>
              </a:rPr>
              <a:t>kthomaspickard</a:t>
            </a:r>
            <a:endParaRPr lang="en-US" sz="11100" dirty="0" smtClean="0">
              <a:solidFill>
                <a:srgbClr val="1F497D"/>
              </a:solidFill>
            </a:endParaRPr>
          </a:p>
          <a:p>
            <a:pPr>
              <a:buNone/>
            </a:pPr>
            <a:r>
              <a:rPr lang="en-US" sz="11100" dirty="0" smtClean="0">
                <a:solidFill>
                  <a:srgbClr val="1F497D"/>
                </a:solidFill>
              </a:rPr>
              <a:t>Blog: </a:t>
            </a:r>
            <a:r>
              <a:rPr lang="en-US" sz="11100" dirty="0" err="1" smtClean="0">
                <a:solidFill>
                  <a:srgbClr val="1F497D"/>
                </a:solidFill>
              </a:rPr>
              <a:t>www.genomedad.com</a:t>
            </a:r>
            <a:endParaRPr lang="en-US" sz="11100" dirty="0" smtClean="0">
              <a:solidFill>
                <a:srgbClr val="1F497D"/>
              </a:solidFill>
            </a:endParaRPr>
          </a:p>
          <a:p>
            <a:pPr>
              <a:buNone/>
            </a:pPr>
            <a:endParaRPr lang="en-US" sz="5900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6" name="Picture 5" descr="cc-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410200"/>
            <a:ext cx="2705100" cy="50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56736"/>
            <a:ext cx="1931908" cy="257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41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68427</TotalTime>
  <Words>546</Words>
  <Application>Microsoft Macintosh PowerPoint</Application>
  <PresentationFormat>On-screen Show (4:3)</PresentationFormat>
  <Paragraphs>167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Calibri</vt:lpstr>
      <vt:lpstr>Engravers MT</vt:lpstr>
      <vt:lpstr>Futura Medium</vt:lpstr>
      <vt:lpstr>Wingdings</vt:lpstr>
      <vt:lpstr>Arial</vt:lpstr>
      <vt:lpstr>Office Theme</vt:lpstr>
      <vt:lpstr>Crowdfunding Personal Genomics</vt:lpstr>
      <vt:lpstr>Topics</vt:lpstr>
      <vt:lpstr>What are we talking about?</vt:lpstr>
      <vt:lpstr>What are we talking about?</vt:lpstr>
      <vt:lpstr>PowerPoint Presentation</vt:lpstr>
      <vt:lpstr>Gartner 2015 Hype Cycle</vt:lpstr>
      <vt:lpstr>Where is it going?</vt:lpstr>
      <vt:lpstr>Successful campaigns</vt:lpstr>
      <vt:lpstr>Successful campaigns</vt:lpstr>
      <vt:lpstr>Let’s talk about crowdsourcing</vt:lpstr>
      <vt:lpstr>What it was…</vt:lpstr>
      <vt:lpstr>What it is…</vt:lpstr>
      <vt:lpstr>Let’s get started…</vt:lpstr>
      <vt:lpstr>Crowdfunding sites for science</vt:lpstr>
      <vt:lpstr>How they work</vt:lpstr>
      <vt:lpstr>About transparency</vt:lpstr>
      <vt:lpstr>DIY Sequencing</vt:lpstr>
      <vt:lpstr>1. Launch a campaign</vt:lpstr>
      <vt:lpstr>Blog about it</vt:lpstr>
      <vt:lpstr>2. Find a sequencing company</vt:lpstr>
      <vt:lpstr>PowerPoint Presentation</vt:lpstr>
      <vt:lpstr>6. Download data</vt:lpstr>
      <vt:lpstr>7. Analyze results: Family Trio Sequencing</vt:lpstr>
      <vt:lpstr>PowerPoint Presentation</vt:lpstr>
      <vt:lpstr>Take away: It’s the story</vt:lpstr>
      <vt:lpstr>Autism spectrum disorders</vt:lpstr>
      <vt:lpstr>Schizophrenia</vt:lpstr>
      <vt:lpstr>Diabetes</vt:lpstr>
      <vt:lpstr>Common disease  rare disease</vt:lpstr>
      <vt:lpstr>Summary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Sharing Health Information Survey Results</dc:title>
  <dc:creator>Thomas</dc:creator>
  <cp:lastModifiedBy>Thomas Pickard</cp:lastModifiedBy>
  <cp:revision>247</cp:revision>
  <dcterms:created xsi:type="dcterms:W3CDTF">2013-07-08T05:14:56Z</dcterms:created>
  <dcterms:modified xsi:type="dcterms:W3CDTF">2016-01-27T16:05:56Z</dcterms:modified>
</cp:coreProperties>
</file>